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32" r:id="rId1"/>
  </p:sldMasterIdLst>
  <p:notesMasterIdLst>
    <p:notesMasterId r:id="rId26"/>
  </p:notesMasterIdLst>
  <p:sldIdLst>
    <p:sldId id="256" r:id="rId2"/>
    <p:sldId id="261" r:id="rId3"/>
    <p:sldId id="458" r:id="rId4"/>
    <p:sldId id="459" r:id="rId5"/>
    <p:sldId id="460" r:id="rId6"/>
    <p:sldId id="461" r:id="rId7"/>
    <p:sldId id="463" r:id="rId8"/>
    <p:sldId id="466" r:id="rId9"/>
    <p:sldId id="467" r:id="rId10"/>
    <p:sldId id="468" r:id="rId11"/>
    <p:sldId id="469" r:id="rId12"/>
    <p:sldId id="471" r:id="rId13"/>
    <p:sldId id="474" r:id="rId14"/>
    <p:sldId id="477" r:id="rId15"/>
    <p:sldId id="478" r:id="rId16"/>
    <p:sldId id="479" r:id="rId17"/>
    <p:sldId id="480" r:id="rId18"/>
    <p:sldId id="481" r:id="rId19"/>
    <p:sldId id="482" r:id="rId20"/>
    <p:sldId id="483" r:id="rId21"/>
    <p:sldId id="484" r:id="rId22"/>
    <p:sldId id="485" r:id="rId23"/>
    <p:sldId id="486" r:id="rId24"/>
    <p:sldId id="487"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8A54"/>
    <a:srgbClr val="460023"/>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20" autoAdjust="0"/>
    <p:restoredTop sz="84636" autoAdjust="0"/>
  </p:normalViewPr>
  <p:slideViewPr>
    <p:cSldViewPr>
      <p:cViewPr varScale="1">
        <p:scale>
          <a:sx n="66" d="100"/>
          <a:sy n="66" d="100"/>
        </p:scale>
        <p:origin x="18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lt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5A961AD1-F101-4FDE-97C7-9E2D33D38148}" type="datetimeFigureOut">
              <a:rPr lang="en-US" altLang="en-US"/>
              <a:pPr>
                <a:defRPr/>
              </a:pPr>
              <a:t>2/25/2017</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D2F43B3-AA26-4FC9-B3EB-721BB52F48F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 process of analyzing, decision-making, and implementing strategic actions raises many good questions. Case analysis simulates the real world experience that strategic managers and company leaders face as they try to determine how best to run their companies. </a:t>
            </a:r>
            <a:r>
              <a:rPr lang="en-US" altLang="en-US" i="1" smtClean="0"/>
              <a:t>Case analysis </a:t>
            </a:r>
            <a:r>
              <a:rPr lang="en-US" altLang="en-US" smtClean="0"/>
              <a:t>= a method of learning complex strategic management concepts – such as environmental analysis, the process of decision-making, and implementing strategic actions – through placing students in the middle of an actual situation and challenging them to figure out what to do. As one CEO said “if you don’t ask the right questions, then you’re never going to get the right solution.” Case analysis forces you to choose among different options and set forth a plan of action, a potential solution, based on your choices. But even then the job is not done. Strategic case analysis also requires that you address how you will implement the plan and the implications of choosing one course of action over another.</a:t>
            </a:r>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6459F-4365-4947-B9C8-8EEF6530CAD7}" type="slidenum">
              <a:rPr lang="en-US" altLang="en-US">
                <a:latin typeface="Arial" panose="020B0604020202020204" pitchFamily="34" charset="0"/>
              </a:rPr>
              <a:pPr>
                <a:spcBef>
                  <a:spcPct val="0"/>
                </a:spcBef>
              </a:pPr>
              <a:t>2</a:t>
            </a:fld>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Your analysis is not complete until you have recommended a course of action. Make a logical argument that shows how the problem led to the analysis and how the analysis led to the recommendations you are proposing. Remember, an analysis is not an end in itself; it is useful only if it leads to a solution. The recommendation should also include suggestions for how best to implement the proposed solution because the recommended actions and their implications for the performance and future of the firm are interrelated.</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4656E8-E108-4763-BE47-481F5E615B70}" type="slidenum">
              <a:rPr lang="en-US" altLang="en-US">
                <a:latin typeface="Arial" panose="020B0604020202020204" pitchFamily="34" charset="0"/>
              </a:rPr>
              <a:pPr>
                <a:spcBef>
                  <a:spcPct val="0"/>
                </a:spcBef>
              </a:pPr>
              <a:t>11</a:t>
            </a:fld>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Your analysis is not complete until you have recommended a course of action. This can be done with an oral presentation or a formal written case analysis. If preparing a written case analysis, see Exhibit 13.3</a:t>
            </a: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3CE2268-9738-4A79-979A-5470822F5A08}" type="slidenum">
              <a:rPr lang="en-US" altLang="en-US">
                <a:latin typeface="Arial" panose="020B0604020202020204" pitchFamily="34" charset="0"/>
              </a:rPr>
              <a:pPr>
                <a:spcBef>
                  <a:spcPct val="0"/>
                </a:spcBef>
              </a:pPr>
              <a:t>12</a:t>
            </a:fld>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Exhibit 13.4 outlines the four stages of the integrated thinking and deciding process, using the example of deciding where to go on vacation to illustrate the stages. </a:t>
            </a:r>
            <a:r>
              <a:rPr lang="en-US" altLang="en-US" i="1" smtClean="0"/>
              <a:t>Salience</a:t>
            </a:r>
            <a:r>
              <a:rPr lang="en-US" altLang="en-US" smtClean="0"/>
              <a:t> involves taking stock of what features of the decision you consider relevant and important. For example: where will you go? What will you see? Where will you stay? What will it cost? Is it safe? Then </a:t>
            </a:r>
            <a:r>
              <a:rPr lang="en-US" altLang="en-US" i="1" smtClean="0"/>
              <a:t>causality</a:t>
            </a:r>
            <a:r>
              <a:rPr lang="en-US" altLang="en-US" smtClean="0"/>
              <a:t> requires making a mental map of the causal relationships between the features, for example, is it worth it to invite friends to share expenses? Will an exotic destination be less safe? In the </a:t>
            </a:r>
            <a:r>
              <a:rPr lang="en-US" altLang="en-US" i="1" smtClean="0"/>
              <a:t>architecture</a:t>
            </a:r>
            <a:r>
              <a:rPr lang="en-US" altLang="en-US" smtClean="0"/>
              <a:t> stage, use the mental map to arrange a sequence of decisions that will lead to a specific outcome. For example, will you make the hotel and flight arrangements first, or focus on which sightseeing tours are available? Finally, in </a:t>
            </a:r>
            <a:r>
              <a:rPr lang="en-US" altLang="en-US" i="1" smtClean="0"/>
              <a:t>resolution</a:t>
            </a:r>
            <a:r>
              <a:rPr lang="en-US" altLang="en-US" smtClean="0"/>
              <a:t>, make your selections. For example, choose which destination, which flight, and so forth. Your final resolution is linked to how you evaluated the first three stages; if you are dissatisfied with your choices, the dotted arrows in the diagram suggest you can go back through the process and revisit your assumptions.</a:t>
            </a: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2549C34-4D28-48C9-B38F-DFCD0018E678}" type="slidenum">
              <a:rPr lang="en-US" altLang="en-US">
                <a:latin typeface="Arial" panose="020B0604020202020204" pitchFamily="34" charset="0"/>
              </a:rPr>
              <a:pPr>
                <a:spcBef>
                  <a:spcPct val="0"/>
                </a:spcBef>
              </a:pPr>
              <a:t>13</a:t>
            </a:fld>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Each of the previous 12 chapters of this book includes techniques and information that may be useful in a case analysis. Here we draw on the material presented in each of the 12 chapters to show how it informs the case analysis process. In chapter 1 we discussed how the company’s vision, mission, and objectives keep organization members focused on a common purpose. These elements also influence how an organization deploys its resources, relates to its stakeholders, and matches its short-term objectives with its long-term goals. The goals may even impact how a company formulates and implements strategies. When exploring issues of goals and objectives, while doing your case analysis you might ask the above questions.</a:t>
            </a: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40ADDAC-0382-4961-B3D5-2B931DA42E20}" type="slidenum">
              <a:rPr lang="en-US" altLang="en-US">
                <a:latin typeface="Arial" panose="020B0604020202020204" pitchFamily="34" charset="0"/>
              </a:rPr>
              <a:pPr>
                <a:spcBef>
                  <a:spcPct val="0"/>
                </a:spcBef>
              </a:pPr>
              <a:t>14</a:t>
            </a:fld>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 chapter 2 we discussed how the company’s general environment consists of demographic, socio-cultural, political/legal, technological, economic, and global conditions. The competitive environment includes rivals, suppliers, customers, and other factors that may directly affect a company’s success. Strategic managers must monitor the environment to identify opportunities and threats that may have an impact on performance. When investigating a firm’s external environment you might ask the above questions.</a:t>
            </a: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29C968-18C1-4A61-994A-2AEA4EC03587}" type="slidenum">
              <a:rPr lang="en-US" altLang="en-US">
                <a:latin typeface="Arial" panose="020B0604020202020204" pitchFamily="34" charset="0"/>
              </a:rPr>
              <a:pPr>
                <a:spcBef>
                  <a:spcPct val="0"/>
                </a:spcBef>
              </a:pPr>
              <a:t>15</a:t>
            </a:fld>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 chapter 3 we discussed how a firm’s internal environment consists of its resources and other value-adding capabilities. Value chain analysis and a resource-based approach to analysis can be used to identify a company’s strengths and weaknesses and determine how they are contributing to its competitive advantages. Evaluating firm performance can also help make meaningful comparisons with competitors. When researching a company’s internal analysis you might ask the above questions.</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D62C646-2060-400C-BBAA-C6AB4A989D9A}" type="slidenum">
              <a:rPr lang="en-US" altLang="en-US">
                <a:latin typeface="Arial" panose="020B0604020202020204" pitchFamily="34" charset="0"/>
              </a:rPr>
              <a:pPr>
                <a:spcBef>
                  <a:spcPct val="0"/>
                </a:spcBef>
              </a:pPr>
              <a:t>16</a:t>
            </a:fld>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 chapter 4 we discussed how human capital is a major resource in today’s knowledge economy. As a result, attracting, developing, and retaining talented workers is a key strategic challenge. Other assets such as patents and trademarks are also critical. How companies leverage their intellectual assets through social networks and strategic alliances, and how technology is used to manage knowledge may be a major influence on a firm’s competitive advantage. When analyzing a firm’s intellectual assets you might ask the above questions.</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BA047C4-B91B-4DE9-9FB9-B30B5A71CF6E}" type="slidenum">
              <a:rPr lang="en-US" altLang="en-US">
                <a:latin typeface="Arial" panose="020B0604020202020204" pitchFamily="34" charset="0"/>
              </a:rPr>
              <a:pPr>
                <a:spcBef>
                  <a:spcPct val="0"/>
                </a:spcBef>
              </a:pPr>
              <a:t>17</a:t>
            </a:fld>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 chapter 5 we discussed how firms use the competitive strategies of differentiation, focus, and overall cost leadership as a basis for overcoming the five competitive forces and developing sustainable competitive advantages. Combinations of these strategies may work best in some competitive environments. Additionally, an industry’s lifecycle is an important contingency that may affect the company’s choice of business-level strategies. When accessing business-level strategies you might ask the above questions.</a:t>
            </a:r>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870D503-2D39-499E-B1A3-9699DFF990E7}" type="slidenum">
              <a:rPr lang="en-US" altLang="en-US">
                <a:latin typeface="Arial" panose="020B0604020202020204" pitchFamily="34" charset="0"/>
              </a:rPr>
              <a:pPr>
                <a:spcBef>
                  <a:spcPct val="0"/>
                </a:spcBef>
              </a:pPr>
              <a:t>18</a:t>
            </a:fld>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 chapter 6 we discussed how firms often own and manage portfolios of businesses. Corporate strategies address methods for achieving synergies among these businesses. Related and unrelated diversification techniques are alternative approaches to deciding which business should be added to or removed from a portfolio. Companies can diversify by means of mergers, acquisitions, joint ventures, strategic alliances, and internal development. When accessing corporate-level strategies you might ask the above questions.</a:t>
            </a: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FEEAF6D-B363-40FD-AE93-F866330B1F7C}" type="slidenum">
              <a:rPr lang="en-US" altLang="en-US">
                <a:latin typeface="Arial" panose="020B0604020202020204" pitchFamily="34" charset="0"/>
              </a:rPr>
              <a:pPr>
                <a:spcBef>
                  <a:spcPct val="0"/>
                </a:spcBef>
              </a:pPr>
              <a:t>19</a:t>
            </a:fld>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 chapter 7 we discussed how foreign markets provide both opportunities and potential dangers for companies that want to expand globally. To decide which entry strategy is most appropriate, companies have to evaluate the trade-offs between two factors that firms face when entering foreign markets: cost reduction and local adaptation. To achieve competitive advantages, firms will typically choose one of three strategies: global, multidomestic, or transnational. When evaluating international-level strategies you might ask the above questions.</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311A65D-8EBB-47FD-A6DC-1C9D9B9A2313}" type="slidenum">
              <a:rPr lang="en-US" altLang="en-US">
                <a:latin typeface="Arial" panose="020B0604020202020204" pitchFamily="34" charset="0"/>
              </a:rPr>
              <a:pPr>
                <a:spcBef>
                  <a:spcPct val="0"/>
                </a:spcBef>
              </a:pPr>
              <a:t>20</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One of the main reasons to analyze strategic management cases is to develop an ability to evaluate business situations critically. Just as organizational leaders and managers must analyze the overall environment, make decisions about how to compete, and then design the organization in order to implement these decisions and take required action, students must analyze the issues, choose among different options, and set forth a plan of action based on their choices. Students must go beyond memorizing key terms and conceptual frameworks. Case analysis requires a deep look into the information that is provided, and then the ability to root out the essential issues and causes of a company’s problems.</a:t>
            </a:r>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557B831-0BB6-4805-952D-C4D09F8EE997}" type="slidenum">
              <a:rPr lang="en-US" altLang="en-US">
                <a:latin typeface="Arial" panose="020B0604020202020204" pitchFamily="34" charset="0"/>
              </a:rPr>
              <a:pPr>
                <a:spcBef>
                  <a:spcPct val="0"/>
                </a:spcBef>
              </a:pPr>
              <a:t>3</a:t>
            </a:fld>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 chapter 8 we discussed how new ventures and jobs can create new wealth. To do so, they must identify opportunities that will be viable in the marketplace as well as gather resources and assemble an entrepreneurial team to enact the opportunity. New entrants often evoke a strong competitive response from incumbent firms in a given marketplace. When examining the role of strategic thinking on the success of entrepreneurial ventures and the role of competitive dynamics you might ask the above questions.</a:t>
            </a:r>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DA430D4-0C61-43F9-BADE-5B50A40AB227}" type="slidenum">
              <a:rPr lang="en-US" altLang="en-US">
                <a:latin typeface="Arial" panose="020B0604020202020204" pitchFamily="34" charset="0"/>
              </a:rPr>
              <a:pPr>
                <a:spcBef>
                  <a:spcPct val="0"/>
                </a:spcBef>
              </a:pPr>
              <a:t>21</a:t>
            </a:fld>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 chapter 9 we discussed how strategic controls enable the firm to implement strategies effectively. Informational controls involve comparing performance to stated goals and scanning, monitoring, and being responsive to the environment. Behavioral controls emerge from a company’s culture, reward systems, and organizational boundaries. When assessing the impact of strategic controls on implementation you might ask the above questions.</a:t>
            </a:r>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B0D3405-EB43-412D-8F46-9EC86840AADF}" type="slidenum">
              <a:rPr lang="en-US" altLang="en-US">
                <a:latin typeface="Arial" panose="020B0604020202020204" pitchFamily="34" charset="0"/>
              </a:rPr>
              <a:pPr>
                <a:spcBef>
                  <a:spcPct val="0"/>
                </a:spcBef>
              </a:pPr>
              <a:t>22</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 chapter 10 we discussed how organizational designs that align with competitive strategies can enhance performance. As companies grow and change, their structures must also evolve to meet new demands. In today’s economy, firm boundaries must be flexible and permeable to facilitate smoother interactions with external parties such as customers, suppliers, and alliance partners. New forms of organizing are becoming more common. When evaluating the role of organizational structure in strategy implementation you might ask the above questions.</a:t>
            </a: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F840C20-0C54-4B99-A0A5-D870B93ED346}" type="slidenum">
              <a:rPr lang="en-US" altLang="en-US">
                <a:latin typeface="Arial" panose="020B0604020202020204" pitchFamily="34" charset="0"/>
              </a:rPr>
              <a:pPr>
                <a:spcBef>
                  <a:spcPct val="0"/>
                </a:spcBef>
              </a:pPr>
              <a:t>23</a:t>
            </a:fld>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 chapter 11 we discussed how strong leadership is essential for achieving competitive advantages. Two leadership roles are especially important. The first is creating a learning organization by harnessing talent and encouraging the development of new knowledge. Second, leaders play a vital role in motivating employees to excellence and inspiring ethical behavior. When exploring the impact of effective strategic leadership you might ask the above questions.</a:t>
            </a:r>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8DA07E-9DD6-4D5F-9EED-003176A057E4}" type="slidenum">
              <a:rPr lang="en-US" altLang="en-US">
                <a:latin typeface="Arial" panose="020B0604020202020204" pitchFamily="34" charset="0"/>
              </a:rPr>
              <a:pPr>
                <a:spcBef>
                  <a:spcPct val="0"/>
                </a:spcBef>
              </a:pPr>
              <a:t>24</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Case analysis adds to the overall learning experience by helping students acquire or improve skills that may not be taught in a typical lecture course. Three capabilities that can be learned by conducting case analysis are specially useful to strategic managers: the ability to differentiate, speculate, and integrate. The ability to differentiate = isolate critical facts, evaluate whether assumptions are useful or faulty, and distinguish between good and bad information.</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11CD2B9-918C-44D9-AA2F-440F01732067}" type="slidenum">
              <a:rPr lang="en-US" altLang="en-US">
                <a:latin typeface="Arial" panose="020B0604020202020204" pitchFamily="34" charset="0"/>
              </a:rPr>
              <a:pPr>
                <a:spcBef>
                  <a:spcPct val="0"/>
                </a:spcBef>
              </a:pPr>
              <a:t>4</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 ability to speculate = being able to imagine different scenarios or contemplate the outcome of the decision without complete knowledge of the circumstances. The ability to speculate about details that are unknown, or anticipate the consequences of an action when the solution is not easily apparent, can be very helpful.</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6D59C30-89F1-452D-A78A-D775F7CA52C5}" type="slidenum">
              <a:rPr lang="en-US" altLang="en-US">
                <a:latin typeface="Arial" panose="020B0604020202020204" pitchFamily="34" charset="0"/>
              </a:rPr>
              <a:pPr>
                <a:spcBef>
                  <a:spcPct val="0"/>
                </a:spcBef>
              </a:pPr>
              <a:t>5</a:t>
            </a:fld>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 ability to integrate = being able to comprehend how all the factors that influence the organization will interact. Requires looking at the big picture and having an organization-wide perspective. Even though the chapters in this textbook divide the material into various topics that may apply to different parts of an organization, all of this information must be integrated into one set of recommendations. The mark of a good strategic manager is the ability to simultaneously make distinctions and envision the whole, and to imagine a future scenario while staying focused on the present.</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C1BBFDC-7D7E-4D2D-A788-A84ED816DFEE}" type="slidenum">
              <a:rPr lang="en-US" altLang="en-US">
                <a:latin typeface="Arial" panose="020B0604020202020204" pitchFamily="34" charset="0"/>
              </a:rPr>
              <a:pPr>
                <a:spcBef>
                  <a:spcPct val="0"/>
                </a:spcBef>
              </a:pPr>
              <a:t>6</a:t>
            </a:fld>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Preparing for a case analysis is similar to preparing to answer questions from an investor in your new business. Crafting the perfect business plan is often a challenge for any number of reasons. However, one of the biggest challenges standing in the way of a good business plan is the fact that oftentimes, no two investors, judges or members of your audience are looking for the same thing when evaluating a business plan. To help, here are six questions every business plan should answer. From </a:t>
            </a:r>
            <a:r>
              <a:rPr lang="en-US" altLang="en-US" b="1" smtClean="0"/>
              <a:t>6 Questions Every Business Plan Should Answer </a:t>
            </a:r>
            <a:r>
              <a:rPr lang="en-US" altLang="en-US" smtClean="0"/>
              <a:t>By: David Mielach, BusinessNewsDaily Staff, May 13, 2013, http://www.businessnewsdaily.com/4471-business-plan-components.html  These questions might be helpful, for instance, if a business founder wanted to go on the ABC TV show </a:t>
            </a:r>
            <a:r>
              <a:rPr lang="en-US" altLang="en-US" i="1" smtClean="0"/>
              <a:t>Shark Tank </a:t>
            </a:r>
            <a:r>
              <a:rPr lang="en-US" altLang="en-US" smtClean="0"/>
              <a:t>to get investors interested…</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2E52440-F807-4366-9BC1-F7A92B1922C9}" type="slidenum">
              <a:rPr lang="en-US" altLang="en-US">
                <a:latin typeface="Arial" panose="020B0604020202020204" pitchFamily="34" charset="0"/>
              </a:rPr>
              <a:pPr>
                <a:spcBef>
                  <a:spcPct val="0"/>
                </a:spcBef>
              </a:pPr>
              <a:t>7</a:t>
            </a:fld>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When conducting case analysis, one of your most important tasks is to identify the problem, and find a solution. But some cases have more than one problem, and the problems are usually related. When trying to determine the problem, avoid getting hung up on symptoms. Case symptoms = observable and concrete information in the case analysis that indicates an undesirable state of affairs. Case problems = inferred causes of case symptoms. Writing down a problem statement gives you a reference point to turn to as you proceed through the case analysis. This is important because the process of formulating strategies or evaluating implementation methods may lead you away from the initial problem. Make sure your recommendation actually addresses the problems you have identified. Bear in mind that in some cases the problem will be presented plainly, perhaps in the opening paragraph or on the last page of the case, but in other cases the problem does not emerge until after the issues in the case have been analyzed.</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1860743-041A-4A73-8449-A14F517F966C}" type="slidenum">
              <a:rPr lang="en-US" altLang="en-US">
                <a:latin typeface="Arial" panose="020B0604020202020204" pitchFamily="34" charset="0"/>
              </a:rPr>
              <a:pPr>
                <a:spcBef>
                  <a:spcPct val="0"/>
                </a:spcBef>
              </a:pPr>
              <a:t>8</a:t>
            </a:fld>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When conducting strategic analysis, determine what strategic issues are associated with the problems you have identified. Remember also that most real-life case situations involve issues that are highly interrelated. Even in cases where there is only one major problem, strategic processes required to solve it may involve several parts of the organization. Once you identify the issues that apply to the case, conduct the analysis. For instance, you may need to conduct a five-forces analysis or dissect the company’s competitive strategy. Perhaps you need to evaluate whether its resources are rare, valuable, difficult to imitate, or difficult to substitute. Financial analysis may be needed to assess the company’s economic  prospects. Financial ratio analysis = a method of evaluating a company’s performance and financial well-being through ratios of accounting values, including short-term solvency, long-term solvency, asset utilization, profitability, and market value ratios. Perhaps the international entry mode needs to be reevaluated because of changing conditions in the host country. Employee empowerment techniques may need to be improved to enhance organizational learning. Whatever the case, all the strategic concepts introduced in the text include insights for assessing their effectiveness. Determining how well a company is doing these things is central to the case analysis process. Finally, ask yourself why you have chosen one type of analysis over another. This process of assumption checking can also help determine if you’ve got to the heart of the problem or are still just dealing with symptoms.</a:t>
            </a:r>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7EC451-6601-4FCF-963D-8B67E00C2B2B}" type="slidenum">
              <a:rPr lang="en-US" altLang="en-US">
                <a:latin typeface="Arial" panose="020B0604020202020204" pitchFamily="34" charset="0"/>
              </a:rPr>
              <a:pPr>
                <a:spcBef>
                  <a:spcPct val="0"/>
                </a:spcBef>
              </a:pPr>
              <a:t>9</a:t>
            </a:fld>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After conducting strategic analysis and identifying the problem, develop a list of options. Evaluate the alternatives and choices and the implications of those choices. Ask how the choices made will be implemented. Remember that not all cases call for dramatic decisions or sweeping changes. Some companies just need to make small adjustments. In fact, doing nothing may be a reasonable alternative in some cases. When evaluating alternatives, realize that the point of this step is to find a solution that both solves the problem and is realistic. A consideration of the implications of various alternative solutions will generally lead you to a final recommendation that is more thoughtful and complete.</a:t>
            </a:r>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3830011-7939-4320-A313-B6A5C54B7FF4}" type="slidenum">
              <a:rPr lang="en-US" altLang="en-US">
                <a:latin typeface="Arial" panose="020B0604020202020204" pitchFamily="34" charset="0"/>
              </a:rPr>
              <a:pPr>
                <a:spcBef>
                  <a:spcPct val="0"/>
                </a:spcBef>
              </a:pPr>
              <a:t>10</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mtClean="0">
              <a:solidFill>
                <a:srgbClr val="FFFFFF"/>
              </a:solidFill>
              <a:latin typeface="Lucida Sans Unicode" panose="020B0602030504020204" pitchFamily="34" charset="0"/>
            </a:endParaRPr>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mtClean="0">
              <a:solidFill>
                <a:srgbClr val="FFFFFF"/>
              </a:solidFill>
              <a:latin typeface="Lucida Sans Unicode" panose="020B0602030504020204" pitchFamily="34" charset="0"/>
            </a:endParaRPr>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mtClean="0">
              <a:solidFill>
                <a:srgbClr val="FFFFFF"/>
              </a:solidFill>
              <a:latin typeface="Lucida Sans Unicode" panose="020B0602030504020204" pitchFamily="34" charset="0"/>
            </a:endParaRPr>
          </a:p>
        </p:txBody>
      </p:sp>
      <p:sp>
        <p:nvSpPr>
          <p:cNvPr id="7" name="Rectangle 6"/>
          <p:cNvSpPr>
            <a:spLocks noChangeArrowheads="1"/>
          </p:cNvSpPr>
          <p:nvPr userDrawn="1"/>
        </p:nvSpPr>
        <p:spPr bwMode="auto">
          <a:xfrm>
            <a:off x="1219200" y="55626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1" hangingPunct="1">
              <a:defRPr/>
            </a:pPr>
            <a:r>
              <a:rPr lang="en-US" altLang="en-US" sz="800" smtClean="0">
                <a:latin typeface="Times New Roman" charset="0"/>
                <a:ea typeface="Times New Roman" charset="0"/>
                <a:cs typeface="Times New Roman" charset="0"/>
              </a:rPr>
              <a:t>Copyright © 2014 McGraw-Hill Education. All rights reserved. No reproduction or distribution without the prior written consent of McGraw-Hill Education</a:t>
            </a:r>
            <a:r>
              <a:rPr lang="en-US" altLang="en-US" smtClean="0"/>
              <a:t>.</a:t>
            </a:r>
          </a:p>
        </p:txBody>
      </p:sp>
      <p:sp>
        <p:nvSpPr>
          <p:cNvPr id="8" name="Title 7"/>
          <p:cNvSpPr>
            <a:spLocks noGrp="1"/>
          </p:cNvSpPr>
          <p:nvPr>
            <p:ph type="ctrTitle"/>
          </p:nvPr>
        </p:nvSpPr>
        <p:spPr>
          <a:xfrm>
            <a:off x="4724400" y="381000"/>
            <a:ext cx="4114800" cy="3581400"/>
          </a:xfrm>
        </p:spPr>
        <p:txBody>
          <a:bodyPr anchor="t"/>
          <a:lstStyle>
            <a:lvl1pPr algn="ctr">
              <a:defRPr sz="4000" cap="none" baseline="0">
                <a:solidFill>
                  <a:schemeClr val="tx1"/>
                </a:solidFill>
                <a:latin typeface="+mj-lt"/>
              </a:defRPr>
            </a:lvl1pPr>
          </a:lstStyle>
          <a:p>
            <a:r>
              <a:rPr lang="en-US" smtClean="0"/>
              <a:t>Click to edit Master title style</a:t>
            </a:r>
            <a:endParaRPr lang="en-US" dirty="0"/>
          </a:p>
        </p:txBody>
      </p:sp>
      <p:sp>
        <p:nvSpPr>
          <p:cNvPr id="13" name="Text Placeholder 12"/>
          <p:cNvSpPr>
            <a:spLocks noGrp="1"/>
          </p:cNvSpPr>
          <p:nvPr>
            <p:ph type="body" sz="quarter" idx="10"/>
          </p:nvPr>
        </p:nvSpPr>
        <p:spPr>
          <a:xfrm>
            <a:off x="4724400" y="4038600"/>
            <a:ext cx="4114800" cy="990600"/>
          </a:xfrm>
        </p:spPr>
        <p:txBody>
          <a:bodyPr/>
          <a:lstStyle>
            <a:lvl1pPr algn="ctr">
              <a:buNone/>
              <a:defRPr sz="2800" baseline="0">
                <a:solidFill>
                  <a:schemeClr val="tx1"/>
                </a:solidFill>
              </a:defRPr>
            </a:lvl1pPr>
          </a:lstStyle>
          <a:p>
            <a:pPr lvl="0"/>
            <a:r>
              <a:rPr lang="en-US" smtClean="0"/>
              <a:t>Click to edit Master text styles</a:t>
            </a:r>
          </a:p>
        </p:txBody>
      </p:sp>
    </p:spTree>
    <p:extLst>
      <p:ext uri="{BB962C8B-B14F-4D97-AF65-F5344CB8AC3E}">
        <p14:creationId xmlns:p14="http://schemas.microsoft.com/office/powerpoint/2010/main" val="2441392954"/>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990600"/>
          </a:xfrm>
        </p:spPr>
        <p:txBody>
          <a:bodyPr/>
          <a:lstStyle>
            <a:lvl1pPr algn="ctr">
              <a:defRPr b="1"/>
            </a:lvl1pPr>
          </a:lstStyle>
          <a:p>
            <a:r>
              <a:rPr lang="en-US" smtClean="0"/>
              <a:t>Click to edit Master title style</a:t>
            </a:r>
            <a:endParaRPr lang="en-US" dirty="0"/>
          </a:p>
        </p:txBody>
      </p:sp>
      <p:sp>
        <p:nvSpPr>
          <p:cNvPr id="8" name="Content Placeholder 7"/>
          <p:cNvSpPr>
            <a:spLocks noGrp="1"/>
          </p:cNvSpPr>
          <p:nvPr>
            <p:ph sz="quarter" idx="1"/>
          </p:nvPr>
        </p:nvSpPr>
        <p:spPr>
          <a:xfrm>
            <a:off x="612648" y="1600200"/>
            <a:ext cx="8153400" cy="4495800"/>
          </a:xfrm>
        </p:spPr>
        <p:txBody>
          <a:bodyPr/>
          <a:lstStyle>
            <a:lvl1pPr>
              <a:buClr>
                <a:schemeClr val="accent4"/>
              </a:buClr>
              <a:buSzPct val="75000"/>
              <a:buFont typeface="Wingdings 2" pitchFamily="18" charset="2"/>
              <a:buChar char="¥"/>
              <a:defRPr/>
            </a:lvl1pPr>
            <a:lvl2pPr>
              <a:buClr>
                <a:schemeClr val="accent5"/>
              </a:buClr>
              <a:buFont typeface="Wingdings 2" pitchFamily="18" charset="2"/>
              <a:buChar char="©"/>
              <a:defRPr/>
            </a:lvl2pPr>
            <a:lvl3pPr>
              <a:buClr>
                <a:schemeClr val="accent3"/>
              </a:buClr>
              <a:defRPr/>
            </a:lvl3pPr>
            <a:lvl4pPr>
              <a:buFont typeface="Wingdings" pitchFamily="2" charset="2"/>
              <a:buChar char="q"/>
              <a:defRPr/>
            </a:lvl4pPr>
            <a:lvl5pPr>
              <a:buClr>
                <a:schemeClr val="accent1">
                  <a:lumMod val="60000"/>
                  <a:lumOff val="40000"/>
                </a:schemeClr>
              </a:buClr>
              <a:buSzPct val="7500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22"/>
          <p:cNvSpPr>
            <a:spLocks noGrp="1"/>
          </p:cNvSpPr>
          <p:nvPr>
            <p:ph type="sldNum" sz="quarter" idx="10"/>
          </p:nvPr>
        </p:nvSpPr>
        <p:spPr/>
        <p:txBody>
          <a:bodyPr/>
          <a:lstStyle>
            <a:lvl1pPr>
              <a:defRPr smtClean="0"/>
            </a:lvl1pPr>
          </a:lstStyle>
          <a:p>
            <a:pPr>
              <a:defRPr/>
            </a:pPr>
            <a:r>
              <a:rPr lang="en-US" altLang="en-US"/>
              <a:t>#-</a:t>
            </a:r>
            <a:fld id="{D616FA0B-E1D6-464F-A68C-D766BC9E0857}" type="slidenum">
              <a:rPr lang="en-US" altLang="en-US"/>
              <a:pPr>
                <a:defRPr/>
              </a:pPr>
              <a:t>‹#›</a:t>
            </a:fld>
            <a:endParaRPr lang="en-US" altLang="en-US"/>
          </a:p>
        </p:txBody>
      </p:sp>
    </p:spTree>
    <p:extLst>
      <p:ext uri="{BB962C8B-B14F-4D97-AF65-F5344CB8AC3E}">
        <p14:creationId xmlns:p14="http://schemas.microsoft.com/office/powerpoint/2010/main" val="318463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990600"/>
          </a:xfrm>
        </p:spPr>
        <p:txBody>
          <a:bodyPr/>
          <a:lstStyle>
            <a:lvl1pPr algn="ctr">
              <a:defRPr b="1"/>
            </a:lvl1pPr>
          </a:lstStyle>
          <a:p>
            <a:r>
              <a:rPr lang="en-US" smtClean="0"/>
              <a:t>Click to edit Master title style</a:t>
            </a:r>
            <a:endParaRPr lang="en-US" dirty="0"/>
          </a:p>
        </p:txBody>
      </p:sp>
      <p:sp>
        <p:nvSpPr>
          <p:cNvPr id="9" name="Content Placeholder 8"/>
          <p:cNvSpPr>
            <a:spLocks noGrp="1"/>
          </p:cNvSpPr>
          <p:nvPr>
            <p:ph sz="quarter" idx="1"/>
          </p:nvPr>
        </p:nvSpPr>
        <p:spPr>
          <a:xfrm>
            <a:off x="609600" y="1589567"/>
            <a:ext cx="3886200" cy="4572000"/>
          </a:xfrm>
        </p:spPr>
        <p:txBody>
          <a:bodyPr/>
          <a:lstStyle>
            <a:lvl1pPr>
              <a:buClr>
                <a:schemeClr val="accent4"/>
              </a:buClr>
              <a:buSzPct val="65000"/>
              <a:buFont typeface="Wingdings 2" pitchFamily="18" charset="2"/>
              <a:buChar char="¥"/>
              <a:defRPr/>
            </a:lvl1pPr>
            <a:lvl2pPr>
              <a:buClr>
                <a:schemeClr val="accent5"/>
              </a:buClr>
              <a:buFont typeface="Wingdings 2" pitchFamily="18" charset="2"/>
              <a:buChar char="©"/>
              <a:defRPr/>
            </a:lvl2pPr>
            <a:lvl3pPr>
              <a:buClr>
                <a:schemeClr val="accent3"/>
              </a:buClr>
              <a:defRPr/>
            </a:lvl3pPr>
            <a:lvl4pPr>
              <a:buClr>
                <a:schemeClr val="accent6"/>
              </a:buClr>
              <a:buFont typeface="Wingdings" pitchFamily="2" charset="2"/>
              <a:buChar char="q"/>
              <a:defRPr/>
            </a:lvl4pPr>
            <a:lvl5pPr>
              <a:buClr>
                <a:schemeClr val="accent1">
                  <a:lumMod val="60000"/>
                  <a:lumOff val="40000"/>
                </a:schemeClr>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2"/>
          </p:nvPr>
        </p:nvSpPr>
        <p:spPr>
          <a:xfrm>
            <a:off x="4844901" y="1589567"/>
            <a:ext cx="3886200" cy="4572000"/>
          </a:xfrm>
        </p:spPr>
        <p:txBody>
          <a:bodyPr/>
          <a:lstStyle>
            <a:lvl1pPr>
              <a:buClr>
                <a:schemeClr val="accent4"/>
              </a:buClr>
              <a:buSzPct val="65000"/>
              <a:buFont typeface="Wingdings 2" pitchFamily="18" charset="2"/>
              <a:buChar char="¥"/>
              <a:defRPr/>
            </a:lvl1pPr>
            <a:lvl2pPr>
              <a:buClr>
                <a:schemeClr val="accent5"/>
              </a:buClr>
              <a:buFont typeface="Lucida Sans Unicode" pitchFamily="34" charset="0"/>
              <a:buChar char="▣"/>
              <a:defRPr/>
            </a:lvl2pPr>
            <a:lvl3pPr>
              <a:buClr>
                <a:schemeClr val="accent3"/>
              </a:buClr>
              <a:defRPr/>
            </a:lvl3pPr>
            <a:lvl4pPr>
              <a:buClr>
                <a:schemeClr val="accent6"/>
              </a:buClr>
              <a:buFont typeface="Wingdings" pitchFamily="2" charset="2"/>
              <a:buChar char="q"/>
              <a:defRPr/>
            </a:lvl4pPr>
            <a:lvl5pPr>
              <a:buClr>
                <a:schemeClr val="accent1">
                  <a:lumMod val="60000"/>
                  <a:lumOff val="40000"/>
                </a:schemeClr>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9"/>
          <p:cNvSpPr>
            <a:spLocks noGrp="1"/>
          </p:cNvSpPr>
          <p:nvPr>
            <p:ph type="sldNum" sz="quarter"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en-US" altLang="en-US"/>
              <a:t>#-</a:t>
            </a:r>
            <a:fld id="{CED8CF37-FEBA-491E-8A33-5E44F3D683EC}" type="slidenum">
              <a:rPr lang="en-US" altLang="en-US"/>
              <a:pPr>
                <a:defRPr/>
              </a:pPr>
              <a:t>‹#›</a:t>
            </a:fld>
            <a:endParaRPr lang="en-US" altLang="en-US"/>
          </a:p>
        </p:txBody>
      </p:sp>
    </p:spTree>
    <p:extLst>
      <p:ext uri="{BB962C8B-B14F-4D97-AF65-F5344CB8AC3E}">
        <p14:creationId xmlns:p14="http://schemas.microsoft.com/office/powerpoint/2010/main" val="480652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DESS7 Layout">
    <p:spTree>
      <p:nvGrpSpPr>
        <p:cNvPr id="1" name=""/>
        <p:cNvGrpSpPr/>
        <p:nvPr/>
      </p:nvGrpSpPr>
      <p:grpSpPr>
        <a:xfrm>
          <a:off x="0" y="0"/>
          <a:ext cx="0" cy="0"/>
          <a:chOff x="0" y="0"/>
          <a:chExt cx="0" cy="0"/>
        </a:xfrm>
      </p:grpSpPr>
      <p:sp>
        <p:nvSpPr>
          <p:cNvPr id="2" name="Title 1"/>
          <p:cNvSpPr>
            <a:spLocks noGrp="1"/>
          </p:cNvSpPr>
          <p:nvPr>
            <p:ph type="title"/>
          </p:nvPr>
        </p:nvSpPr>
        <p:spPr>
          <a:xfrm>
            <a:off x="228600" y="273050"/>
            <a:ext cx="8686800" cy="869950"/>
          </a:xfrm>
        </p:spPr>
        <p:txBody>
          <a:bodyPr/>
          <a:lstStyle>
            <a:lvl1pPr algn="ctr">
              <a:defRPr b="1"/>
            </a:lvl1pPr>
          </a:lstStyle>
          <a:p>
            <a:r>
              <a:rPr lang="en-US" smtClean="0"/>
              <a:t>Click to edit Master title style</a:t>
            </a:r>
            <a:endParaRPr lang="en-US" dirty="0"/>
          </a:p>
        </p:txBody>
      </p:sp>
      <p:sp>
        <p:nvSpPr>
          <p:cNvPr id="11" name="Content Placeholder 10"/>
          <p:cNvSpPr>
            <a:spLocks noGrp="1"/>
          </p:cNvSpPr>
          <p:nvPr>
            <p:ph sz="quarter" idx="2"/>
          </p:nvPr>
        </p:nvSpPr>
        <p:spPr>
          <a:xfrm>
            <a:off x="609600" y="2438400"/>
            <a:ext cx="3886200" cy="3581400"/>
          </a:xfrm>
        </p:spPr>
        <p:txBody>
          <a:bodyPr/>
          <a:lstStyle>
            <a:lvl1pPr>
              <a:buClr>
                <a:schemeClr val="accent4"/>
              </a:buClr>
              <a:buSzPct val="65000"/>
              <a:buFont typeface="Wingdings 2" pitchFamily="18" charset="2"/>
              <a:buChar char="¥"/>
              <a:defRPr/>
            </a:lvl1pPr>
            <a:lvl2pPr>
              <a:buClr>
                <a:schemeClr val="accent5"/>
              </a:buClr>
              <a:buFont typeface="Wingdings 2" pitchFamily="18" charset="2"/>
              <a:buChar char="©"/>
              <a:defRPr/>
            </a:lvl2pPr>
            <a:lvl3pPr>
              <a:buClr>
                <a:schemeClr val="accent3"/>
              </a:buClr>
              <a:defRPr/>
            </a:lvl3pPr>
            <a:lvl4pPr>
              <a:buClr>
                <a:schemeClr val="accent6"/>
              </a:buClr>
              <a:buFont typeface="Wingdings" pitchFamily="2" charset="2"/>
              <a:buChar char="q"/>
              <a:defRPr/>
            </a:lvl4pPr>
            <a:lvl5pPr>
              <a:buClr>
                <a:schemeClr val="accent1">
                  <a:lumMod val="60000"/>
                  <a:lumOff val="40000"/>
                </a:schemeClr>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4"/>
          </p:nvPr>
        </p:nvSpPr>
        <p:spPr>
          <a:xfrm>
            <a:off x="4800600" y="2438400"/>
            <a:ext cx="3886200" cy="3581400"/>
          </a:xfrm>
        </p:spPr>
        <p:txBody>
          <a:bodyPr/>
          <a:lstStyle>
            <a:lvl1pPr>
              <a:buClr>
                <a:schemeClr val="accent4"/>
              </a:buClr>
              <a:buSzPct val="65000"/>
              <a:buFont typeface="Wingdings 2" pitchFamily="18" charset="2"/>
              <a:buChar char="¥"/>
              <a:defRPr/>
            </a:lvl1pPr>
            <a:lvl2pPr>
              <a:buClr>
                <a:schemeClr val="accent5"/>
              </a:buClr>
              <a:buFont typeface="Wingdings 2" pitchFamily="18" charset="2"/>
              <a:buChar char="©"/>
              <a:defRPr/>
            </a:lvl2pPr>
            <a:lvl3pPr>
              <a:buClr>
                <a:schemeClr val="accent3"/>
              </a:buClr>
              <a:defRPr/>
            </a:lvl3pPr>
            <a:lvl4pPr>
              <a:buClr>
                <a:schemeClr val="accent6"/>
              </a:buClr>
              <a:buFont typeface="Wingdings" pitchFamily="2" charset="2"/>
              <a:buChar char="q"/>
              <a:defRPr/>
            </a:lvl4pPr>
            <a:lvl5pPr>
              <a:buClr>
                <a:schemeClr val="accent1">
                  <a:lumMod val="60000"/>
                  <a:lumOff val="40000"/>
                </a:schemeClr>
              </a:buClr>
              <a:buFont typeface="Wingdings" pitchFamily="2" charset="2"/>
              <a:buChar char="n"/>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ext Placeholder 15"/>
          <p:cNvSpPr>
            <a:spLocks noGrp="1"/>
          </p:cNvSpPr>
          <p:nvPr>
            <p:ph type="body" sz="quarter" idx="1"/>
          </p:nvPr>
        </p:nvSpPr>
        <p:spPr>
          <a:xfrm>
            <a:off x="609600" y="1752600"/>
            <a:ext cx="3886200" cy="640080"/>
          </a:xfrm>
          <a:solidFill>
            <a:schemeClr val="accent5"/>
          </a:solidFill>
        </p:spPr>
        <p:txBody>
          <a:bodyPr rtlCol="0" anchor="ctr"/>
          <a:lstStyle>
            <a:lvl1pPr marL="0" indent="0" algn="ctr">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a:ln>
            <a:solidFill>
              <a:schemeClr val="accent4"/>
            </a:solidFill>
          </a:ln>
        </p:spPr>
        <p:txBody>
          <a:bodyPr rtlCol="0" anchor="ctr"/>
          <a:lstStyle>
            <a:lvl1pPr marL="0" indent="0" algn="ctr">
              <a:buFontTx/>
              <a:buNone/>
              <a:defRPr sz="2000" b="1">
                <a:solidFill>
                  <a:srgbClr val="FFFFFF"/>
                </a:solidFill>
              </a:defRPr>
            </a:lvl1pPr>
          </a:lstStyle>
          <a:p>
            <a:pPr lvl="0"/>
            <a:r>
              <a:rPr lang="en-US" smtClean="0"/>
              <a:t>Click to edit Master text styles</a:t>
            </a:r>
          </a:p>
        </p:txBody>
      </p:sp>
      <p:sp>
        <p:nvSpPr>
          <p:cNvPr id="7" name="Slide Number Placeholder 22"/>
          <p:cNvSpPr>
            <a:spLocks noGrp="1"/>
          </p:cNvSpPr>
          <p:nvPr>
            <p:ph type="sldNum" sz="quarter" idx="10"/>
          </p:nvPr>
        </p:nvSpPr>
        <p:spPr/>
        <p:txBody>
          <a:bodyPr/>
          <a:lstStyle>
            <a:lvl1pPr>
              <a:defRPr/>
            </a:lvl1pPr>
          </a:lstStyle>
          <a:p>
            <a:pPr>
              <a:defRPr/>
            </a:pPr>
            <a:r>
              <a:rPr lang="en-US" altLang="en-US"/>
              <a:t>#-</a:t>
            </a:r>
            <a:fld id="{5EC72896-9D31-4C71-B959-A05E96182731}" type="slidenum">
              <a:rPr lang="en-US" altLang="en-US">
                <a:latin typeface="Times New Roman" panose="02020603050405020304" pitchFamily="18" charset="0"/>
                <a:cs typeface="Times New Roman" panose="02020603050405020304" pitchFamily="18" charset="0"/>
              </a:rPr>
              <a:pPr>
                <a:defRPr/>
              </a:pPr>
              <a:t>‹#›</a:t>
            </a:fld>
            <a:endParaRPr lang="en-US" alt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897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990600"/>
          </a:xfrm>
        </p:spPr>
        <p:txBody>
          <a:bodyPr/>
          <a:lstStyle>
            <a:lvl1pPr algn="ctr">
              <a:defRPr b="1"/>
            </a:lvl1pPr>
          </a:lstStyle>
          <a:p>
            <a:r>
              <a:rPr lang="en-US" smtClean="0"/>
              <a:t>Click to edit Master title style</a:t>
            </a:r>
            <a:endParaRPr lang="en-US" dirty="0"/>
          </a:p>
        </p:txBody>
      </p:sp>
      <p:sp>
        <p:nvSpPr>
          <p:cNvPr id="3" name="Slide Number Placeholder 22"/>
          <p:cNvSpPr>
            <a:spLocks noGrp="1"/>
          </p:cNvSpPr>
          <p:nvPr>
            <p:ph type="sldNum" sz="quarter"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en-US" altLang="en-US"/>
              <a:t>#-</a:t>
            </a:r>
            <a:fld id="{3F31C9D1-8BE7-4374-AD39-6509A2D93BB8}" type="slidenum">
              <a:rPr lang="en-US" altLang="en-US"/>
              <a:pPr>
                <a:defRPr/>
              </a:pPr>
              <a:t>‹#›</a:t>
            </a:fld>
            <a:endParaRPr lang="en-US" altLang="en-US"/>
          </a:p>
        </p:txBody>
      </p:sp>
    </p:spTree>
    <p:extLst>
      <p:ext uri="{BB962C8B-B14F-4D97-AF65-F5344CB8AC3E}">
        <p14:creationId xmlns:p14="http://schemas.microsoft.com/office/powerpoint/2010/main" val="3658864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a:xfrm>
            <a:off x="0" y="6248400"/>
            <a:ext cx="533400" cy="381000"/>
          </a:xfrm>
        </p:spPr>
        <p:txBody>
          <a:bodyPr/>
          <a:lstStyle>
            <a:lvl1pPr>
              <a:defRPr smtClean="0">
                <a:solidFill>
                  <a:schemeClr val="tx2"/>
                </a:solidFill>
              </a:defRPr>
            </a:lvl1pPr>
          </a:lstStyle>
          <a:p>
            <a:pPr>
              <a:defRPr/>
            </a:pPr>
            <a:r>
              <a:rPr lang="en-US" altLang="en-US"/>
              <a:t>#-</a:t>
            </a:r>
            <a:fld id="{DED48C40-96ED-4A10-B7AC-A33CA46A8D96}" type="slidenum">
              <a:rPr lang="en-US" altLang="en-US"/>
              <a:pPr>
                <a:defRPr/>
              </a:pPr>
              <a:t>‹#›</a:t>
            </a:fld>
            <a:endParaRPr lang="en-US" altLang="en-US"/>
          </a:p>
        </p:txBody>
      </p:sp>
    </p:spTree>
    <p:extLst>
      <p:ext uri="{BB962C8B-B14F-4D97-AF65-F5344CB8AC3E}">
        <p14:creationId xmlns:p14="http://schemas.microsoft.com/office/powerpoint/2010/main" val="828242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273050"/>
            <a:ext cx="8534400" cy="869950"/>
          </a:xfrm>
        </p:spPr>
        <p:txBody>
          <a:bodyPr/>
          <a:lstStyle>
            <a:lvl1pPr algn="ctr">
              <a:buNone/>
              <a:defRPr sz="4400" b="1"/>
            </a:lvl1pPr>
          </a:lstStyle>
          <a:p>
            <a:r>
              <a:rPr lang="en-US" smtClean="0"/>
              <a:t>Click to edit Master title style</a:t>
            </a:r>
            <a:endParaRPr lang="en-US" dirty="0"/>
          </a:p>
        </p:txBody>
      </p:sp>
      <p:sp>
        <p:nvSpPr>
          <p:cNvPr id="3" name="Text Placeholder 2"/>
          <p:cNvSpPr>
            <a:spLocks noGrp="1"/>
          </p:cNvSpPr>
          <p:nvPr>
            <p:ph type="body" idx="2"/>
          </p:nvPr>
        </p:nvSpPr>
        <p:spPr>
          <a:xfrm>
            <a:off x="609600" y="1752600"/>
            <a:ext cx="1600200" cy="4343400"/>
          </a:xfrm>
          <a:solidFill>
            <a:schemeClr val="accent6">
              <a:lumMod val="60000"/>
              <a:lumOff val="40000"/>
            </a:schemeClr>
          </a:solidFill>
          <a:ln w="50800" cap="sq" cmpd="dbl" algn="ctr">
            <a:solidFill>
              <a:schemeClr val="accent6">
                <a:lumMod val="60000"/>
                <a:lumOff val="40000"/>
              </a:schemeClr>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lvl1pPr>
              <a:buClr>
                <a:schemeClr val="accent4"/>
              </a:buClr>
              <a:buFont typeface="Wingdings 2" pitchFamily="18" charset="2"/>
              <a:buChar char="¥"/>
              <a:defRPr/>
            </a:lvl1pPr>
            <a:lvl2pPr>
              <a:buClr>
                <a:schemeClr val="accent5"/>
              </a:buClr>
              <a:defRPr/>
            </a:lvl2pPr>
            <a:lvl3pPr>
              <a:buClr>
                <a:schemeClr val="accent3"/>
              </a:buClr>
              <a:defRPr/>
            </a:lvl3pPr>
            <a:lvl4pPr>
              <a:buClr>
                <a:schemeClr val="accent6"/>
              </a:buClr>
              <a:buFont typeface="Wingdings" pitchFamily="2" charset="2"/>
              <a:buChar char="q"/>
              <a:defRPr/>
            </a:lvl4pPr>
            <a:lvl5pPr>
              <a:buClr>
                <a:schemeClr val="accent1">
                  <a:lumMod val="60000"/>
                  <a:lumOff val="40000"/>
                </a:schemeClr>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22"/>
          <p:cNvSpPr>
            <a:spLocks noGrp="1"/>
          </p:cNvSpPr>
          <p:nvPr>
            <p:ph type="sldNum" sz="quarter" idx="10"/>
          </p:nvPr>
        </p:nvSpPr>
        <p:spPr/>
        <p:txBody>
          <a:bodyPr/>
          <a:lstStyle>
            <a:lvl1pPr>
              <a:defRPr/>
            </a:lvl1pPr>
          </a:lstStyle>
          <a:p>
            <a:pPr>
              <a:defRPr/>
            </a:pPr>
            <a:r>
              <a:rPr lang="en-US" altLang="en-US"/>
              <a:t>#-</a:t>
            </a:r>
            <a:fld id="{6F4911D6-A11E-4F24-9739-B0FED365AA6E}" type="slidenum">
              <a:rPr lang="en-US" altLang="en-US">
                <a:latin typeface="Times New Roman" panose="02020603050405020304" pitchFamily="18" charset="0"/>
                <a:cs typeface="Times New Roman" panose="02020603050405020304" pitchFamily="18" charset="0"/>
              </a:rPr>
              <a:pPr>
                <a:defRPr/>
              </a:pPr>
              <a:t>‹#›</a:t>
            </a:fld>
            <a:endParaRPr lang="en-US" alt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897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381000" y="228600"/>
            <a:ext cx="8534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mtClean="0">
              <a:solidFill>
                <a:srgbClr val="FFFFFF"/>
              </a:solidFill>
              <a:latin typeface="Lucida Sans Unicode" panose="020B0602030504020204" pitchFamily="34" charset="0"/>
            </a:endParaRPr>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mtClean="0">
              <a:solidFill>
                <a:srgbClr val="FFFFFF"/>
              </a:solidFill>
              <a:latin typeface="Lucida Sans Unicode" panose="020B0602030504020204" pitchFamily="34" charset="0"/>
            </a:endParaRPr>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mtClean="0">
              <a:solidFill>
                <a:srgbClr val="FFFFFF"/>
              </a:solidFill>
              <a:latin typeface="Lucida Sans Unicode" panose="020B0602030504020204" pitchFamily="34" charset="0"/>
            </a:endParaRPr>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eaLnBrk="1" hangingPunct="1">
              <a:defRPr sz="1000" b="1" smtClean="0">
                <a:solidFill>
                  <a:srgbClr val="FFFFFF"/>
                </a:solidFill>
              </a:defRPr>
            </a:lvl1pPr>
          </a:lstStyle>
          <a:p>
            <a:pPr>
              <a:defRPr/>
            </a:pPr>
            <a:r>
              <a:rPr lang="en-US" altLang="en-US"/>
              <a:t>#-</a:t>
            </a:r>
            <a:fld id="{5FCA9A48-D6A2-4D5B-93E3-D82C357B32F4}" type="slidenum">
              <a:rPr lang="en-US" altLang="en-US">
                <a:latin typeface="Times New Roman" panose="02020603050405020304" pitchFamily="18" charset="0"/>
                <a:cs typeface="Times New Roman" panose="02020603050405020304" pitchFamily="18" charset="0"/>
              </a:rPr>
              <a:pPr>
                <a:defRPr/>
              </a:pPr>
              <a:t>‹#›</a:t>
            </a:fld>
            <a:endParaRPr lang="en-US" altLang="en-US">
              <a:latin typeface="Times New Roman" panose="02020603050405020304" pitchFamily="18" charset="0"/>
              <a:cs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4812" r:id="rId1"/>
    <p:sldLayoutId id="2147484813" r:id="rId2"/>
    <p:sldLayoutId id="2147484814" r:id="rId3"/>
    <p:sldLayoutId id="2147484810" r:id="rId4"/>
    <p:sldLayoutId id="2147484815" r:id="rId5"/>
    <p:sldLayoutId id="2147484816" r:id="rId6"/>
    <p:sldLayoutId id="2147484811" r:id="rId7"/>
  </p:sldLayoutIdLst>
  <p:hf hdr="0" ftr="0" dt="0"/>
  <p:txStyles>
    <p:titleStyle>
      <a:lvl1pPr algn="ctr" rtl="0" eaLnBrk="0" fontAlgn="base" hangingPunct="0">
        <a:spcBef>
          <a:spcPct val="0"/>
        </a:spcBef>
        <a:spcAft>
          <a:spcPct val="0"/>
        </a:spcAft>
        <a:defRPr sz="4400" b="1" kern="1200">
          <a:solidFill>
            <a:schemeClr val="tx2"/>
          </a:solidFill>
          <a:latin typeface="+mj-lt"/>
          <a:ea typeface="+mj-ea"/>
          <a:cs typeface="+mj-cs"/>
        </a:defRPr>
      </a:lvl1pPr>
      <a:lvl2pPr algn="ctr" rtl="0" eaLnBrk="0" fontAlgn="base" hangingPunct="0">
        <a:spcBef>
          <a:spcPct val="0"/>
        </a:spcBef>
        <a:spcAft>
          <a:spcPct val="0"/>
        </a:spcAft>
        <a:defRPr sz="4400" b="1">
          <a:solidFill>
            <a:schemeClr val="tx2"/>
          </a:solidFill>
          <a:latin typeface="Lucida Sans Unicode" pitchFamily="34" charset="0"/>
        </a:defRPr>
      </a:lvl2pPr>
      <a:lvl3pPr algn="ctr" rtl="0" eaLnBrk="0" fontAlgn="base" hangingPunct="0">
        <a:spcBef>
          <a:spcPct val="0"/>
        </a:spcBef>
        <a:spcAft>
          <a:spcPct val="0"/>
        </a:spcAft>
        <a:defRPr sz="4400" b="1">
          <a:solidFill>
            <a:schemeClr val="tx2"/>
          </a:solidFill>
          <a:latin typeface="Lucida Sans Unicode" pitchFamily="34" charset="0"/>
        </a:defRPr>
      </a:lvl3pPr>
      <a:lvl4pPr algn="ctr" rtl="0" eaLnBrk="0" fontAlgn="base" hangingPunct="0">
        <a:spcBef>
          <a:spcPct val="0"/>
        </a:spcBef>
        <a:spcAft>
          <a:spcPct val="0"/>
        </a:spcAft>
        <a:defRPr sz="4400" b="1">
          <a:solidFill>
            <a:schemeClr val="tx2"/>
          </a:solidFill>
          <a:latin typeface="Lucida Sans Unicode" pitchFamily="34" charset="0"/>
        </a:defRPr>
      </a:lvl4pPr>
      <a:lvl5pPr algn="ctr" rtl="0" eaLnBrk="0" fontAlgn="base" hangingPunct="0">
        <a:spcBef>
          <a:spcPct val="0"/>
        </a:spcBef>
        <a:spcAft>
          <a:spcPct val="0"/>
        </a:spcAft>
        <a:defRPr sz="4400" b="1">
          <a:solidFill>
            <a:schemeClr val="tx2"/>
          </a:solidFill>
          <a:latin typeface="Lucida Sans Unicode" pitchFamily="34" charset="0"/>
        </a:defRPr>
      </a:lvl5pPr>
      <a:lvl6pPr marL="457200" algn="l" rtl="0" eaLnBrk="1" fontAlgn="base" hangingPunct="1">
        <a:spcBef>
          <a:spcPct val="0"/>
        </a:spcBef>
        <a:spcAft>
          <a:spcPct val="0"/>
        </a:spcAft>
        <a:defRPr sz="4400">
          <a:solidFill>
            <a:schemeClr val="tx2"/>
          </a:solidFill>
          <a:latin typeface="Lucida Sans Unicode" pitchFamily="34" charset="0"/>
        </a:defRPr>
      </a:lvl6pPr>
      <a:lvl7pPr marL="914400" algn="l" rtl="0" eaLnBrk="1" fontAlgn="base" hangingPunct="1">
        <a:spcBef>
          <a:spcPct val="0"/>
        </a:spcBef>
        <a:spcAft>
          <a:spcPct val="0"/>
        </a:spcAft>
        <a:defRPr sz="4400">
          <a:solidFill>
            <a:schemeClr val="tx2"/>
          </a:solidFill>
          <a:latin typeface="Lucida Sans Unicode" pitchFamily="34" charset="0"/>
        </a:defRPr>
      </a:lvl7pPr>
      <a:lvl8pPr marL="1371600" algn="l" rtl="0" eaLnBrk="1" fontAlgn="base" hangingPunct="1">
        <a:spcBef>
          <a:spcPct val="0"/>
        </a:spcBef>
        <a:spcAft>
          <a:spcPct val="0"/>
        </a:spcAft>
        <a:defRPr sz="4400">
          <a:solidFill>
            <a:schemeClr val="tx2"/>
          </a:solidFill>
          <a:latin typeface="Lucida Sans Unicode" pitchFamily="34" charset="0"/>
        </a:defRPr>
      </a:lvl8pPr>
      <a:lvl9pPr marL="1828800" algn="l" rtl="0" eaLnBrk="1" fontAlgn="base" hangingPunct="1">
        <a:spcBef>
          <a:spcPct val="0"/>
        </a:spcBef>
        <a:spcAft>
          <a:spcPct val="0"/>
        </a:spcAft>
        <a:defRPr sz="4400">
          <a:solidFill>
            <a:schemeClr val="tx2"/>
          </a:solidFill>
          <a:latin typeface="Lucida Sans Unicode" pitchFamily="34" charset="0"/>
        </a:defRPr>
      </a:lvl9pPr>
    </p:titleStyle>
    <p:bodyStyle>
      <a:lvl1pPr marL="319088" indent="-319088" algn="l" rtl="0" eaLnBrk="0" fontAlgn="base" hangingPunct="0">
        <a:spcBef>
          <a:spcPts val="700"/>
        </a:spcBef>
        <a:spcAft>
          <a:spcPct val="0"/>
        </a:spcAft>
        <a:buClr>
          <a:srgbClr val="167B3A"/>
        </a:buClr>
        <a:buSzPct val="75000"/>
        <a:buFont typeface="Wingdings 2" panose="05020102010507070707" pitchFamily="18"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rgbClr val="680025"/>
        </a:buClr>
        <a:buSzPct val="75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rgbClr val="D75B53"/>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1286AA"/>
        </a:buClr>
        <a:buSzPct val="75000"/>
        <a:buFont typeface="Wingdings" panose="05000000000000000000" pitchFamily="2" charset="2"/>
        <a:buChar char="q"/>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E5AA80"/>
        </a:buClr>
        <a:buSzPct val="7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194" name="Title 1"/>
          <p:cNvSpPr>
            <a:spLocks noGrp="1"/>
          </p:cNvSpPr>
          <p:nvPr>
            <p:ph type="ctrTitle"/>
          </p:nvPr>
        </p:nvSpPr>
        <p:spPr>
          <a:xfrm>
            <a:off x="5029200" y="1143000"/>
            <a:ext cx="4114800" cy="3200400"/>
          </a:xfrm>
          <a:solidFill>
            <a:schemeClr val="bg2"/>
          </a:solidFill>
        </p:spPr>
        <p:txBody>
          <a:bodyPr/>
          <a:lstStyle/>
          <a:p>
            <a:pPr eaLnBrk="1" hangingPunct="1"/>
            <a:r>
              <a:rPr lang="en-US" altLang="en-US" sz="4400" smtClean="0"/>
              <a:t>Analyzing Strategic Management Cases</a:t>
            </a:r>
            <a:r>
              <a:rPr lang="en-US" altLang="en-US" smtClean="0"/>
              <a:t/>
            </a:r>
            <a:br>
              <a:rPr lang="en-US" altLang="en-US" smtClean="0"/>
            </a:br>
            <a:endParaRPr lang="en-US" altLang="en-US" sz="3200" smtClean="0"/>
          </a:p>
        </p:txBody>
      </p:sp>
      <p:sp>
        <p:nvSpPr>
          <p:cNvPr id="4" name="TextBox 3"/>
          <p:cNvSpPr txBox="1"/>
          <p:nvPr/>
        </p:nvSpPr>
        <p:spPr>
          <a:xfrm>
            <a:off x="5562600" y="4800600"/>
            <a:ext cx="2895600" cy="523875"/>
          </a:xfrm>
          <a:prstGeom prst="rect">
            <a:avLst/>
          </a:prstGeom>
          <a:noFill/>
        </p:spPr>
        <p:txBody>
          <a:bodyPr>
            <a:spAutoFit/>
          </a:bodyPr>
          <a:lstStyle/>
          <a:p>
            <a:pPr algn="ctr" eaLnBrk="1" fontAlgn="auto" hangingPunct="1">
              <a:spcBef>
                <a:spcPts val="0"/>
              </a:spcBef>
              <a:spcAft>
                <a:spcPts val="0"/>
              </a:spcAft>
              <a:defRPr/>
            </a:pPr>
            <a:r>
              <a:rPr lang="en-US" sz="2800" dirty="0">
                <a:latin typeface="+mn-lt"/>
                <a:cs typeface="+mn-cs"/>
              </a:rPr>
              <a:t>chapter 13</a:t>
            </a:r>
          </a:p>
        </p:txBody>
      </p:sp>
      <p:grpSp>
        <p:nvGrpSpPr>
          <p:cNvPr id="8196" name="Group 7"/>
          <p:cNvGrpSpPr>
            <a:grpSpLocks/>
          </p:cNvGrpSpPr>
          <p:nvPr/>
        </p:nvGrpSpPr>
        <p:grpSpPr bwMode="auto">
          <a:xfrm>
            <a:off x="304800" y="533400"/>
            <a:ext cx="4267200" cy="4191000"/>
            <a:chOff x="240" y="384"/>
            <a:chExt cx="2448" cy="2214"/>
          </a:xfrm>
        </p:grpSpPr>
        <p:pic>
          <p:nvPicPr>
            <p:cNvPr id="8197" name="Picture 5" descr="cover sampleA.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0" y="384"/>
              <a:ext cx="2448" cy="1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6" descr="cover sampleA2.png"/>
            <p:cNvPicPr>
              <a:picLocks noChangeAspect="1"/>
            </p:cNvPicPr>
            <p:nvPr/>
          </p:nvPicPr>
          <p:blipFill>
            <a:blip r:embed="rId3">
              <a:extLst>
                <a:ext uri="{28A0092B-C50C-407E-A947-70E740481C1C}">
                  <a14:useLocalDpi xmlns:a14="http://schemas.microsoft.com/office/drawing/2010/main" val="0"/>
                </a:ext>
              </a:extLst>
            </a:blip>
            <a:srcRect l="1785" r="5357"/>
            <a:stretch>
              <a:fillRect/>
            </a:stretch>
          </p:blipFill>
          <p:spPr bwMode="auto">
            <a:xfrm>
              <a:off x="240" y="1488"/>
              <a:ext cx="2448" cy="1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altLang="en-US" smtClean="0"/>
              <a:t>Conducting a Case Analysis</a:t>
            </a:r>
          </a:p>
        </p:txBody>
      </p:sp>
      <p:sp>
        <p:nvSpPr>
          <p:cNvPr id="3" name="Content Placeholder 2"/>
          <p:cNvSpPr>
            <a:spLocks noGrp="1"/>
          </p:cNvSpPr>
          <p:nvPr>
            <p:ph sz="quarter" idx="1"/>
          </p:nvPr>
        </p:nvSpPr>
        <p:spPr>
          <a:xfrm>
            <a:off x="381000" y="1828800"/>
            <a:ext cx="8382000" cy="4495800"/>
          </a:xfrm>
        </p:spPr>
        <p:txBody>
          <a:bodyPr/>
          <a:lstStyle/>
          <a:p>
            <a:pPr eaLnBrk="1" hangingPunct="1">
              <a:defRPr/>
            </a:pPr>
            <a:r>
              <a:rPr lang="en-US" b="1" dirty="0" smtClean="0">
                <a:solidFill>
                  <a:schemeClr val="accent2">
                    <a:lumMod val="75000"/>
                  </a:schemeClr>
                </a:solidFill>
              </a:rPr>
              <a:t>Propose alternative solutions</a:t>
            </a:r>
          </a:p>
          <a:p>
            <a:pPr lvl="1" eaLnBrk="1" hangingPunct="1">
              <a:defRPr/>
            </a:pPr>
            <a:r>
              <a:rPr lang="en-US" dirty="0" smtClean="0"/>
              <a:t>Develop a list of options </a:t>
            </a:r>
          </a:p>
          <a:p>
            <a:pPr lvl="1" eaLnBrk="1" hangingPunct="1">
              <a:defRPr/>
            </a:pPr>
            <a:r>
              <a:rPr lang="en-US" dirty="0" smtClean="0"/>
              <a:t>Evaluate the alternatives</a:t>
            </a:r>
          </a:p>
          <a:p>
            <a:pPr lvl="2" eaLnBrk="1" hangingPunct="1">
              <a:defRPr/>
            </a:pPr>
            <a:r>
              <a:rPr lang="en-US" dirty="0" smtClean="0"/>
              <a:t>Can the company afford it?</a:t>
            </a:r>
          </a:p>
          <a:p>
            <a:pPr lvl="2" eaLnBrk="1" hangingPunct="1">
              <a:defRPr/>
            </a:pPr>
            <a:r>
              <a:rPr lang="en-US" dirty="0" smtClean="0"/>
              <a:t>How will competitors respond?</a:t>
            </a:r>
          </a:p>
          <a:p>
            <a:pPr lvl="2" eaLnBrk="1" hangingPunct="1">
              <a:defRPr/>
            </a:pPr>
            <a:r>
              <a:rPr lang="en-US" dirty="0" smtClean="0"/>
              <a:t>Will employees accept the change?</a:t>
            </a:r>
          </a:p>
          <a:p>
            <a:pPr lvl="2" eaLnBrk="1" hangingPunct="1">
              <a:defRPr/>
            </a:pPr>
            <a:r>
              <a:rPr lang="en-US" dirty="0" smtClean="0"/>
              <a:t>How will it affect other stakeholders?</a:t>
            </a:r>
          </a:p>
          <a:p>
            <a:pPr lvl="2" eaLnBrk="1" hangingPunct="1">
              <a:defRPr/>
            </a:pPr>
            <a:r>
              <a:rPr lang="en-US" dirty="0" smtClean="0"/>
              <a:t>How does it fit with the vision, mission &amp; objectives?</a:t>
            </a:r>
          </a:p>
          <a:p>
            <a:pPr lvl="2" eaLnBrk="1" hangingPunct="1">
              <a:defRPr/>
            </a:pPr>
            <a:r>
              <a:rPr lang="en-US" dirty="0" smtClean="0"/>
              <a:t>Will the culture or values of the company  change?</a:t>
            </a:r>
            <a:endParaRPr lang="en-US" dirty="0"/>
          </a:p>
        </p:txBody>
      </p:sp>
      <p:sp>
        <p:nvSpPr>
          <p:cNvPr id="2560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B0AC4F51-11C2-49F6-967C-46524DE4DF2F}"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10</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altLang="en-US" smtClean="0"/>
              <a:t>Conducting a Case Analysis</a:t>
            </a:r>
          </a:p>
        </p:txBody>
      </p:sp>
      <p:sp>
        <p:nvSpPr>
          <p:cNvPr id="3" name="Content Placeholder 2"/>
          <p:cNvSpPr>
            <a:spLocks noGrp="1"/>
          </p:cNvSpPr>
          <p:nvPr>
            <p:ph sz="quarter" idx="1"/>
          </p:nvPr>
        </p:nvSpPr>
        <p:spPr>
          <a:xfrm>
            <a:off x="381000" y="1752600"/>
            <a:ext cx="8382000" cy="4572000"/>
          </a:xfrm>
        </p:spPr>
        <p:txBody>
          <a:bodyPr/>
          <a:lstStyle/>
          <a:p>
            <a:pPr eaLnBrk="1" hangingPunct="1">
              <a:defRPr/>
            </a:pPr>
            <a:r>
              <a:rPr lang="en-US" b="1" dirty="0" smtClean="0">
                <a:solidFill>
                  <a:schemeClr val="accent2">
                    <a:lumMod val="75000"/>
                  </a:schemeClr>
                </a:solidFill>
              </a:rPr>
              <a:t>Make recommendations</a:t>
            </a:r>
          </a:p>
          <a:p>
            <a:pPr lvl="1" eaLnBrk="1" hangingPunct="1">
              <a:defRPr/>
            </a:pPr>
            <a:r>
              <a:rPr lang="en-US" dirty="0" smtClean="0"/>
              <a:t>Make a set of recommendations supported by your analysis</a:t>
            </a:r>
          </a:p>
          <a:p>
            <a:pPr lvl="1" eaLnBrk="1" hangingPunct="1">
              <a:defRPr/>
            </a:pPr>
            <a:r>
              <a:rPr lang="en-US" dirty="0" smtClean="0"/>
              <a:t>Describe exactly what needs to be done</a:t>
            </a:r>
          </a:p>
          <a:p>
            <a:pPr lvl="1" eaLnBrk="1" hangingPunct="1">
              <a:defRPr/>
            </a:pPr>
            <a:r>
              <a:rPr lang="en-US" dirty="0" smtClean="0"/>
              <a:t>Explain why this course of action will solve the problem</a:t>
            </a:r>
          </a:p>
          <a:p>
            <a:pPr lvl="1" eaLnBrk="1" hangingPunct="1">
              <a:defRPr/>
            </a:pPr>
            <a:r>
              <a:rPr lang="en-US" dirty="0" smtClean="0"/>
              <a:t>Indicate how best to implement the proposed solution</a:t>
            </a:r>
          </a:p>
          <a:p>
            <a:pPr lvl="1" eaLnBrk="1" hangingPunct="1">
              <a:defRPr/>
            </a:pPr>
            <a:r>
              <a:rPr lang="en-US" dirty="0" smtClean="0"/>
              <a:t>Note: the solution you propose must solve the problem you identified</a:t>
            </a:r>
            <a:endParaRPr lang="en-US" dirty="0"/>
          </a:p>
        </p:txBody>
      </p:sp>
      <p:sp>
        <p:nvSpPr>
          <p:cNvPr id="2765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092786CC-928A-4C9C-A364-600BCF53F891}"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11</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smtClean="0"/>
              <a:t>Conducting a Case Analysis</a:t>
            </a:r>
          </a:p>
        </p:txBody>
      </p:sp>
      <p:sp>
        <p:nvSpPr>
          <p:cNvPr id="3" name="Content Placeholder 2"/>
          <p:cNvSpPr>
            <a:spLocks noGrp="1"/>
          </p:cNvSpPr>
          <p:nvPr>
            <p:ph sz="quarter" idx="1"/>
          </p:nvPr>
        </p:nvSpPr>
        <p:spPr>
          <a:xfrm>
            <a:off x="381000" y="1752600"/>
            <a:ext cx="8382000" cy="4572000"/>
          </a:xfrm>
        </p:spPr>
        <p:txBody>
          <a:bodyPr/>
          <a:lstStyle/>
          <a:p>
            <a:pPr eaLnBrk="1" hangingPunct="1">
              <a:defRPr/>
            </a:pPr>
            <a:r>
              <a:rPr lang="en-US" b="1" dirty="0" smtClean="0">
                <a:solidFill>
                  <a:schemeClr val="accent2">
                    <a:lumMod val="75000"/>
                  </a:schemeClr>
                </a:solidFill>
              </a:rPr>
              <a:t>Paper Format</a:t>
            </a:r>
          </a:p>
          <a:p>
            <a:pPr lvl="1" eaLnBrk="1" hangingPunct="1">
              <a:defRPr/>
            </a:pPr>
            <a:r>
              <a:rPr lang="en-US" dirty="0" smtClean="0"/>
              <a:t>Be thorough</a:t>
            </a:r>
          </a:p>
          <a:p>
            <a:pPr lvl="2" eaLnBrk="1" hangingPunct="1">
              <a:defRPr/>
            </a:pPr>
            <a:r>
              <a:rPr lang="en-US" dirty="0" smtClean="0"/>
              <a:t>Provide support for your arguments</a:t>
            </a:r>
          </a:p>
          <a:p>
            <a:pPr lvl="2" eaLnBrk="1" hangingPunct="1">
              <a:defRPr/>
            </a:pPr>
            <a:r>
              <a:rPr lang="en-US" dirty="0" smtClean="0"/>
              <a:t>Reference specific case materials or other facts</a:t>
            </a:r>
          </a:p>
          <a:p>
            <a:pPr lvl="1" eaLnBrk="1" hangingPunct="1">
              <a:defRPr/>
            </a:pPr>
            <a:r>
              <a:rPr lang="en-US" dirty="0" smtClean="0"/>
              <a:t>Present information graphically</a:t>
            </a:r>
          </a:p>
          <a:p>
            <a:pPr lvl="1" eaLnBrk="1" hangingPunct="1">
              <a:defRPr/>
            </a:pPr>
            <a:r>
              <a:rPr lang="en-US" dirty="0" smtClean="0"/>
              <a:t>Exercise quality control, be professional</a:t>
            </a:r>
          </a:p>
          <a:p>
            <a:pPr lvl="2" eaLnBrk="1" hangingPunct="1">
              <a:defRPr/>
            </a:pPr>
            <a:r>
              <a:rPr lang="en-US" dirty="0" smtClean="0"/>
              <a:t>Good grammar, spelling, consistent style throughout</a:t>
            </a:r>
            <a:endParaRPr lang="en-US" dirty="0"/>
          </a:p>
        </p:txBody>
      </p:sp>
      <p:sp>
        <p:nvSpPr>
          <p:cNvPr id="2970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A2896BFD-9618-4390-BCA4-6F29B225B477}"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12</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fontScale="90000"/>
          </a:bodyPr>
          <a:lstStyle/>
          <a:p>
            <a:pPr eaLnBrk="1" hangingPunct="1">
              <a:defRPr/>
            </a:pPr>
            <a:r>
              <a:rPr lang="en-US" dirty="0" smtClean="0"/>
              <a:t>Case Analysis </a:t>
            </a:r>
            <a:br>
              <a:rPr lang="en-US" dirty="0" smtClean="0"/>
            </a:br>
            <a:r>
              <a:rPr lang="en-US" dirty="0" smtClean="0"/>
              <a:t>Decision-Making Techniques</a:t>
            </a:r>
            <a:endParaRPr lang="en-US" sz="4000" dirty="0" smtClean="0"/>
          </a:p>
        </p:txBody>
      </p:sp>
      <p:pic>
        <p:nvPicPr>
          <p:cNvPr id="31747" name="Picture 6" descr="C:\Research\Eisner\DLEM7 Instructor Material\Chapter PPT\Exhibit 13.4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512888"/>
            <a:ext cx="6759575" cy="447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28600" y="5943600"/>
            <a:ext cx="8382000" cy="738188"/>
          </a:xfrm>
          <a:prstGeom prst="rect">
            <a:avLst/>
          </a:prstGeom>
          <a:noFill/>
        </p:spPr>
        <p:txBody>
          <a:bodyPr>
            <a:spAutoFit/>
          </a:bodyPr>
          <a:lstStyle/>
          <a:p>
            <a:pPr eaLnBrk="1" hangingPunct="1">
              <a:defRPr/>
            </a:pPr>
            <a:r>
              <a:rPr lang="en-US" b="1" dirty="0">
                <a:solidFill>
                  <a:schemeClr val="accent5"/>
                </a:solidFill>
                <a:latin typeface="+mn-lt"/>
                <a:cs typeface="Arial" charset="0"/>
              </a:rPr>
              <a:t>Exhibit 13.4 </a:t>
            </a:r>
            <a:r>
              <a:rPr lang="en-US" b="1" dirty="0">
                <a:solidFill>
                  <a:schemeClr val="bg2"/>
                </a:solidFill>
                <a:latin typeface="+mn-lt"/>
                <a:cs typeface="Arial" charset="0"/>
              </a:rPr>
              <a:t>Integrative Thinking: The Process of Thinking and Deciding</a:t>
            </a:r>
          </a:p>
          <a:p>
            <a:pPr eaLnBrk="1" hangingPunct="1">
              <a:defRPr/>
            </a:pPr>
            <a:r>
              <a:rPr lang="en-US" sz="1200" dirty="0">
                <a:solidFill>
                  <a:schemeClr val="bg2"/>
                </a:solidFill>
                <a:latin typeface="+mn-lt"/>
                <a:cs typeface="Arial" charset="0"/>
              </a:rPr>
              <a:t>Source: Reprinted by permission of Harvard Business School Press from R. L. Martin. </a:t>
            </a:r>
            <a:r>
              <a:rPr lang="en-US" sz="1200" i="1" dirty="0">
                <a:solidFill>
                  <a:schemeClr val="bg2"/>
                </a:solidFill>
                <a:latin typeface="+mn-lt"/>
                <a:cs typeface="Arial" charset="0"/>
              </a:rPr>
              <a:t>The Opposable Mind, </a:t>
            </a:r>
            <a:r>
              <a:rPr lang="en-US" sz="1200" dirty="0">
                <a:solidFill>
                  <a:schemeClr val="bg2"/>
                </a:solidFill>
                <a:latin typeface="+mn-lt"/>
                <a:cs typeface="Arial" charset="0"/>
              </a:rPr>
              <a:t>2007. Copyright 2007 by the Harvard Business School Publishing Corporation; all rights reserved.</a:t>
            </a:r>
          </a:p>
        </p:txBody>
      </p:sp>
      <p:sp>
        <p:nvSpPr>
          <p:cNvPr id="31749"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rPr>
              <a:t>13-</a:t>
            </a:r>
            <a:fld id="{2F07A50E-DCF4-47CD-BF2C-F175EA075975}" type="slidenum">
              <a:rPr lang="en-US" altLang="en-US" sz="1000">
                <a:solidFill>
                  <a:srgbClr val="FFFFFF"/>
                </a:solidFill>
                <a:latin typeface="Times New Roman" panose="02020603050405020304" pitchFamily="18" charset="0"/>
              </a:rPr>
              <a:pPr>
                <a:spcBef>
                  <a:spcPct val="0"/>
                </a:spcBef>
                <a:buClrTx/>
                <a:buSzTx/>
                <a:buFontTx/>
                <a:buNone/>
              </a:pPr>
              <a:t>13</a:t>
            </a:fld>
            <a:endParaRPr lang="en-US" altLang="en-US" sz="1000">
              <a:solidFill>
                <a:srgbClr val="FFFFFF"/>
              </a:solidFill>
              <a:latin typeface="Times New Roman" panose="02020603050405020304" pitchFamily="18" charset="0"/>
            </a:endParaRPr>
          </a:p>
        </p:txBody>
      </p:sp>
      <p:sp>
        <p:nvSpPr>
          <p:cNvPr id="31750" name="TextBox 1"/>
          <p:cNvSpPr txBox="1">
            <a:spLocks noChangeArrowheads="1"/>
          </p:cNvSpPr>
          <p:nvPr/>
        </p:nvSpPr>
        <p:spPr bwMode="auto">
          <a:xfrm>
            <a:off x="939800" y="2489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altLang="en-US" smtClean="0"/>
              <a:t>Strategic Case Analysis Process</a:t>
            </a:r>
          </a:p>
        </p:txBody>
      </p:sp>
      <p:sp>
        <p:nvSpPr>
          <p:cNvPr id="3" name="Content Placeholder 2"/>
          <p:cNvSpPr>
            <a:spLocks noGrp="1"/>
          </p:cNvSpPr>
          <p:nvPr>
            <p:ph sz="quarter" idx="1"/>
          </p:nvPr>
        </p:nvSpPr>
        <p:spPr>
          <a:xfrm>
            <a:off x="228600" y="1828800"/>
            <a:ext cx="8382000" cy="4495800"/>
          </a:xfrm>
        </p:spPr>
        <p:txBody>
          <a:bodyPr/>
          <a:lstStyle/>
          <a:p>
            <a:pPr eaLnBrk="1" hangingPunct="1">
              <a:defRPr/>
            </a:pPr>
            <a:r>
              <a:rPr lang="en-US" b="1" u="sng" dirty="0" smtClean="0">
                <a:solidFill>
                  <a:schemeClr val="accent2"/>
                </a:solidFill>
              </a:rPr>
              <a:t>Analyzing organizational goals &amp; objectives </a:t>
            </a:r>
          </a:p>
          <a:p>
            <a:pPr lvl="1" eaLnBrk="1" hangingPunct="1">
              <a:defRPr/>
            </a:pPr>
            <a:r>
              <a:rPr lang="en-US" dirty="0" smtClean="0"/>
              <a:t>Has the company developed short-term objectives that are inconsistent with its long-term mission?</a:t>
            </a:r>
          </a:p>
          <a:p>
            <a:pPr lvl="1" eaLnBrk="1" hangingPunct="1">
              <a:defRPr/>
            </a:pPr>
            <a:r>
              <a:rPr lang="en-US" dirty="0" smtClean="0"/>
              <a:t>Has the company considered all of its stakeholders equally in making critical decisions?</a:t>
            </a:r>
          </a:p>
          <a:p>
            <a:pPr lvl="1" eaLnBrk="1" hangingPunct="1">
              <a:defRPr/>
            </a:pPr>
            <a:r>
              <a:rPr lang="en-US" dirty="0" smtClean="0"/>
              <a:t>Is the company being faced with an issue that conflicts with one of its long-standing policies?</a:t>
            </a:r>
          </a:p>
        </p:txBody>
      </p:sp>
      <p:sp>
        <p:nvSpPr>
          <p:cNvPr id="3379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574C277E-6D52-4FD6-A7A5-431958FDF611}"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14</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altLang="en-US" smtClean="0"/>
              <a:t>Strategic Case Analysis Process</a:t>
            </a:r>
          </a:p>
        </p:txBody>
      </p:sp>
      <p:sp>
        <p:nvSpPr>
          <p:cNvPr id="3" name="Content Placeholder 2"/>
          <p:cNvSpPr>
            <a:spLocks noGrp="1"/>
          </p:cNvSpPr>
          <p:nvPr>
            <p:ph sz="quarter" idx="1"/>
          </p:nvPr>
        </p:nvSpPr>
        <p:spPr>
          <a:xfrm>
            <a:off x="685800" y="1828800"/>
            <a:ext cx="7924800" cy="4724400"/>
          </a:xfrm>
        </p:spPr>
        <p:txBody>
          <a:bodyPr/>
          <a:lstStyle/>
          <a:p>
            <a:pPr eaLnBrk="1" hangingPunct="1">
              <a:defRPr/>
            </a:pPr>
            <a:r>
              <a:rPr lang="en-US" b="1" u="sng" dirty="0" smtClean="0">
                <a:solidFill>
                  <a:schemeClr val="accent2"/>
                </a:solidFill>
              </a:rPr>
              <a:t>Analyzing the external environment</a:t>
            </a:r>
          </a:p>
          <a:p>
            <a:pPr lvl="1" eaLnBrk="1" hangingPunct="1">
              <a:defRPr/>
            </a:pPr>
            <a:r>
              <a:rPr lang="en-US" dirty="0" smtClean="0"/>
              <a:t>Does the company follow trends and events in the general environment?</a:t>
            </a:r>
          </a:p>
          <a:p>
            <a:pPr lvl="1" eaLnBrk="1" hangingPunct="1">
              <a:defRPr/>
            </a:pPr>
            <a:r>
              <a:rPr lang="en-US" dirty="0" smtClean="0"/>
              <a:t>Is the company effectively scanning and monitoring the competitive environment?</a:t>
            </a:r>
          </a:p>
          <a:p>
            <a:pPr lvl="1" eaLnBrk="1" hangingPunct="1">
              <a:defRPr/>
            </a:pPr>
            <a:r>
              <a:rPr lang="en-US" dirty="0" smtClean="0"/>
              <a:t>Has the company correctly analyzed the impact of the competitive forces in its industry on profitability?</a:t>
            </a:r>
          </a:p>
        </p:txBody>
      </p:sp>
      <p:sp>
        <p:nvSpPr>
          <p:cNvPr id="3584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97ECABDC-C5DE-4E18-9609-F11843A3F85A}"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15</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altLang="en-US" smtClean="0"/>
              <a:t>Strategic Case Analysis Process</a:t>
            </a:r>
          </a:p>
        </p:txBody>
      </p:sp>
      <p:sp>
        <p:nvSpPr>
          <p:cNvPr id="3" name="Content Placeholder 2"/>
          <p:cNvSpPr>
            <a:spLocks noGrp="1"/>
          </p:cNvSpPr>
          <p:nvPr>
            <p:ph sz="quarter" idx="1"/>
          </p:nvPr>
        </p:nvSpPr>
        <p:spPr>
          <a:xfrm>
            <a:off x="685800" y="1828800"/>
            <a:ext cx="7924800" cy="4724400"/>
          </a:xfrm>
        </p:spPr>
        <p:txBody>
          <a:bodyPr/>
          <a:lstStyle/>
          <a:p>
            <a:pPr eaLnBrk="1" hangingPunct="1">
              <a:defRPr/>
            </a:pPr>
            <a:r>
              <a:rPr lang="en-US" b="1" u="sng" dirty="0" smtClean="0">
                <a:solidFill>
                  <a:schemeClr val="accent2"/>
                </a:solidFill>
              </a:rPr>
              <a:t>Analyzing the internal environment</a:t>
            </a:r>
          </a:p>
          <a:p>
            <a:pPr lvl="1" eaLnBrk="1" hangingPunct="1">
              <a:defRPr/>
            </a:pPr>
            <a:r>
              <a:rPr lang="en-US" dirty="0" smtClean="0"/>
              <a:t>Does the company know how the various components of its value chain are adding value to the firm?</a:t>
            </a:r>
          </a:p>
          <a:p>
            <a:pPr lvl="1" eaLnBrk="1" hangingPunct="1">
              <a:defRPr/>
            </a:pPr>
            <a:r>
              <a:rPr lang="en-US" dirty="0" smtClean="0"/>
              <a:t>Has the company accurately analyzed the source and vitality of its resources?</a:t>
            </a:r>
          </a:p>
          <a:p>
            <a:pPr lvl="1" eaLnBrk="1" hangingPunct="1">
              <a:defRPr/>
            </a:pPr>
            <a:r>
              <a:rPr lang="en-US" dirty="0" smtClean="0"/>
              <a:t>Is the company’s financial performance as good as or better than that of its close competitors?</a:t>
            </a:r>
          </a:p>
        </p:txBody>
      </p:sp>
      <p:sp>
        <p:nvSpPr>
          <p:cNvPr id="3789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CE02668A-40AB-49A6-AE73-79577147E704}"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16</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altLang="en-US" smtClean="0"/>
              <a:t>Strategic Case Analysis Process</a:t>
            </a:r>
          </a:p>
        </p:txBody>
      </p:sp>
      <p:sp>
        <p:nvSpPr>
          <p:cNvPr id="3" name="Content Placeholder 2"/>
          <p:cNvSpPr>
            <a:spLocks noGrp="1"/>
          </p:cNvSpPr>
          <p:nvPr>
            <p:ph sz="quarter" idx="1"/>
          </p:nvPr>
        </p:nvSpPr>
        <p:spPr>
          <a:xfrm>
            <a:off x="685800" y="1828800"/>
            <a:ext cx="7924800" cy="4724400"/>
          </a:xfrm>
        </p:spPr>
        <p:txBody>
          <a:bodyPr/>
          <a:lstStyle/>
          <a:p>
            <a:pPr eaLnBrk="1" hangingPunct="1">
              <a:defRPr/>
            </a:pPr>
            <a:r>
              <a:rPr lang="en-US" b="1" u="sng" dirty="0" smtClean="0">
                <a:solidFill>
                  <a:schemeClr val="accent2"/>
                </a:solidFill>
              </a:rPr>
              <a:t>Assessing a firm’s intellectual assets</a:t>
            </a:r>
          </a:p>
          <a:p>
            <a:pPr lvl="1" eaLnBrk="1" hangingPunct="1">
              <a:defRPr/>
            </a:pPr>
            <a:r>
              <a:rPr lang="en-US" dirty="0" smtClean="0"/>
              <a:t>Does the company have underutilized human capital?</a:t>
            </a:r>
          </a:p>
          <a:p>
            <a:pPr lvl="1" eaLnBrk="1" hangingPunct="1">
              <a:defRPr/>
            </a:pPr>
            <a:r>
              <a:rPr lang="en-US" dirty="0" smtClean="0"/>
              <a:t>Is the company missing opportunities to forge strategic alliances?</a:t>
            </a:r>
          </a:p>
          <a:p>
            <a:pPr lvl="1" eaLnBrk="1" hangingPunct="1">
              <a:defRPr/>
            </a:pPr>
            <a:r>
              <a:rPr lang="en-US" dirty="0" smtClean="0"/>
              <a:t>Has the company developed knowledge-management systems to capture what it learns?</a:t>
            </a:r>
          </a:p>
        </p:txBody>
      </p:sp>
      <p:sp>
        <p:nvSpPr>
          <p:cNvPr id="3994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DDA68CEB-4C55-4081-A143-4BE6B56BA8B1}"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17</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altLang="en-US" smtClean="0"/>
              <a:t>Strategic Case Analysis Process</a:t>
            </a:r>
          </a:p>
        </p:txBody>
      </p:sp>
      <p:sp>
        <p:nvSpPr>
          <p:cNvPr id="3" name="Content Placeholder 2"/>
          <p:cNvSpPr>
            <a:spLocks noGrp="1"/>
          </p:cNvSpPr>
          <p:nvPr>
            <p:ph sz="quarter" idx="1"/>
          </p:nvPr>
        </p:nvSpPr>
        <p:spPr>
          <a:xfrm>
            <a:off x="685800" y="1828800"/>
            <a:ext cx="7924800" cy="4724400"/>
          </a:xfrm>
        </p:spPr>
        <p:txBody>
          <a:bodyPr/>
          <a:lstStyle/>
          <a:p>
            <a:pPr eaLnBrk="1" hangingPunct="1">
              <a:defRPr/>
            </a:pPr>
            <a:r>
              <a:rPr lang="en-US" b="1" u="sng" dirty="0" smtClean="0">
                <a:solidFill>
                  <a:schemeClr val="accent2"/>
                </a:solidFill>
              </a:rPr>
              <a:t>Formulating business-level strategies</a:t>
            </a:r>
          </a:p>
          <a:p>
            <a:pPr lvl="1" eaLnBrk="1" hangingPunct="1">
              <a:defRPr/>
            </a:pPr>
            <a:r>
              <a:rPr lang="en-US" dirty="0" smtClean="0"/>
              <a:t>Has the company chosen the correct competitive strategy given its industry environment and competitive situation?</a:t>
            </a:r>
          </a:p>
          <a:p>
            <a:pPr lvl="1" eaLnBrk="1" hangingPunct="1">
              <a:defRPr/>
            </a:pPr>
            <a:r>
              <a:rPr lang="en-US" dirty="0" smtClean="0"/>
              <a:t>Does the company use combination strategies effectively?</a:t>
            </a:r>
          </a:p>
          <a:p>
            <a:pPr lvl="1" eaLnBrk="1" hangingPunct="1">
              <a:defRPr/>
            </a:pPr>
            <a:r>
              <a:rPr lang="en-US" dirty="0" smtClean="0"/>
              <a:t>Is the company using a strategy that is appropriate for the industry life cycle in which it is competing?</a:t>
            </a:r>
          </a:p>
        </p:txBody>
      </p:sp>
      <p:sp>
        <p:nvSpPr>
          <p:cNvPr id="4198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47CE3DB9-A17E-4997-893C-5E267596D746}"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18</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US" altLang="en-US" smtClean="0"/>
              <a:t>Strategic Case Analysis Process</a:t>
            </a:r>
          </a:p>
        </p:txBody>
      </p:sp>
      <p:sp>
        <p:nvSpPr>
          <p:cNvPr id="3" name="Content Placeholder 2"/>
          <p:cNvSpPr>
            <a:spLocks noGrp="1"/>
          </p:cNvSpPr>
          <p:nvPr>
            <p:ph sz="quarter" idx="1"/>
          </p:nvPr>
        </p:nvSpPr>
        <p:spPr>
          <a:xfrm>
            <a:off x="685800" y="1828800"/>
            <a:ext cx="7924800" cy="4724400"/>
          </a:xfrm>
        </p:spPr>
        <p:txBody>
          <a:bodyPr/>
          <a:lstStyle/>
          <a:p>
            <a:pPr eaLnBrk="1" hangingPunct="1">
              <a:defRPr/>
            </a:pPr>
            <a:r>
              <a:rPr lang="en-US" b="1" u="sng" dirty="0" smtClean="0">
                <a:solidFill>
                  <a:schemeClr val="accent2"/>
                </a:solidFill>
              </a:rPr>
              <a:t>Formulating corporate-level strategies</a:t>
            </a:r>
          </a:p>
          <a:p>
            <a:pPr lvl="1" eaLnBrk="1" hangingPunct="1">
              <a:defRPr/>
            </a:pPr>
            <a:r>
              <a:rPr lang="en-US" dirty="0" smtClean="0"/>
              <a:t>Is the company competing in the right businesses given the opportunities and threats that are present in the environment?</a:t>
            </a:r>
          </a:p>
          <a:p>
            <a:pPr lvl="1" eaLnBrk="1" hangingPunct="1">
              <a:defRPr/>
            </a:pPr>
            <a:r>
              <a:rPr lang="en-US" dirty="0" smtClean="0"/>
              <a:t>Is the corporation managing its portfolio of businesses in a way that creates synergies among the businesses?</a:t>
            </a:r>
          </a:p>
          <a:p>
            <a:pPr lvl="1" eaLnBrk="1" hangingPunct="1">
              <a:defRPr/>
            </a:pPr>
            <a:r>
              <a:rPr lang="en-US" dirty="0" smtClean="0"/>
              <a:t>Are the motives of the top corporate executives who are pushing diversification strategies appropriate?</a:t>
            </a:r>
          </a:p>
        </p:txBody>
      </p:sp>
      <p:sp>
        <p:nvSpPr>
          <p:cNvPr id="4403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DA9E47F8-B6AD-4546-8CA1-414523AADBA6}"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19</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Strategic Case Analysis</a:t>
            </a:r>
          </a:p>
        </p:txBody>
      </p:sp>
      <p:sp>
        <p:nvSpPr>
          <p:cNvPr id="3" name="Content Placeholder 2"/>
          <p:cNvSpPr>
            <a:spLocks noGrp="1"/>
          </p:cNvSpPr>
          <p:nvPr>
            <p:ph sz="quarter" idx="1"/>
          </p:nvPr>
        </p:nvSpPr>
        <p:spPr>
          <a:xfrm>
            <a:off x="609600" y="1676400"/>
            <a:ext cx="8153400" cy="4876800"/>
          </a:xfrm>
        </p:spPr>
        <p:txBody>
          <a:bodyPr/>
          <a:lstStyle/>
          <a:p>
            <a:pPr lvl="1" eaLnBrk="1" hangingPunct="1">
              <a:defRPr/>
            </a:pPr>
            <a:r>
              <a:rPr lang="en-US" dirty="0" smtClean="0"/>
              <a:t>Why do some firms succeed and others fail?</a:t>
            </a:r>
          </a:p>
          <a:p>
            <a:pPr lvl="1" eaLnBrk="1" hangingPunct="1">
              <a:defRPr/>
            </a:pPr>
            <a:r>
              <a:rPr lang="en-US" dirty="0" smtClean="0"/>
              <a:t>Why are some companies higher performers than others?</a:t>
            </a:r>
          </a:p>
          <a:p>
            <a:pPr lvl="1" eaLnBrk="1" hangingPunct="1">
              <a:defRPr/>
            </a:pPr>
            <a:r>
              <a:rPr lang="en-US" dirty="0" smtClean="0"/>
              <a:t>What information is needed in the strategic planning process?</a:t>
            </a:r>
          </a:p>
          <a:p>
            <a:pPr lvl="1" eaLnBrk="1" hangingPunct="1">
              <a:defRPr/>
            </a:pPr>
            <a:r>
              <a:rPr lang="en-US" dirty="0" smtClean="0"/>
              <a:t>How do competing values and beliefs affect strategic decision-making?</a:t>
            </a:r>
          </a:p>
          <a:p>
            <a:pPr lvl="1" eaLnBrk="1" hangingPunct="1">
              <a:defRPr/>
            </a:pPr>
            <a:r>
              <a:rPr lang="en-US" dirty="0" smtClean="0"/>
              <a:t>What skills and capabilities are needed to implement a strategy effectively?</a:t>
            </a:r>
            <a:endParaRPr lang="en-US" dirty="0"/>
          </a:p>
        </p:txBody>
      </p:sp>
      <p:sp>
        <p:nvSpPr>
          <p:cNvPr id="922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7DBB6D54-20BC-4731-994B-3E6CD08711C6}"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2</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US" altLang="en-US" smtClean="0"/>
              <a:t>Strategic Case Analysis Process</a:t>
            </a:r>
          </a:p>
        </p:txBody>
      </p:sp>
      <p:sp>
        <p:nvSpPr>
          <p:cNvPr id="3" name="Content Placeholder 2"/>
          <p:cNvSpPr>
            <a:spLocks noGrp="1"/>
          </p:cNvSpPr>
          <p:nvPr>
            <p:ph sz="quarter" idx="1"/>
          </p:nvPr>
        </p:nvSpPr>
        <p:spPr>
          <a:xfrm>
            <a:off x="609600" y="1828800"/>
            <a:ext cx="8001000" cy="4724400"/>
          </a:xfrm>
        </p:spPr>
        <p:txBody>
          <a:bodyPr/>
          <a:lstStyle/>
          <a:p>
            <a:pPr eaLnBrk="1" hangingPunct="1">
              <a:defRPr/>
            </a:pPr>
            <a:r>
              <a:rPr lang="en-US" b="1" u="sng" dirty="0" smtClean="0">
                <a:solidFill>
                  <a:schemeClr val="accent2"/>
                </a:solidFill>
              </a:rPr>
              <a:t>Formulating international-level strategies</a:t>
            </a:r>
          </a:p>
          <a:p>
            <a:pPr lvl="1" eaLnBrk="1" hangingPunct="1">
              <a:defRPr/>
            </a:pPr>
            <a:r>
              <a:rPr lang="en-US" dirty="0" smtClean="0"/>
              <a:t>Is the company’s entry into an international marketplace threatened by the actions of local competitors?</a:t>
            </a:r>
          </a:p>
          <a:p>
            <a:pPr lvl="1" eaLnBrk="1" hangingPunct="1">
              <a:defRPr/>
            </a:pPr>
            <a:r>
              <a:rPr lang="en-US" dirty="0" smtClean="0"/>
              <a:t>Has the company made the appropriate choices between cost reduction and local adaption to foreign markets?</a:t>
            </a:r>
          </a:p>
          <a:p>
            <a:pPr lvl="1" eaLnBrk="1" hangingPunct="1">
              <a:defRPr/>
            </a:pPr>
            <a:r>
              <a:rPr lang="en-US" dirty="0" smtClean="0"/>
              <a:t>Can the company improve its effectiveness by embracing one international strategy over another?</a:t>
            </a:r>
          </a:p>
        </p:txBody>
      </p:sp>
      <p:sp>
        <p:nvSpPr>
          <p:cNvPr id="4608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01B95D4F-1A44-4C28-A407-88EC9E4D045D}"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20</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eaLnBrk="1" hangingPunct="1"/>
            <a:r>
              <a:rPr lang="en-US" altLang="en-US" smtClean="0"/>
              <a:t>Strategic Case Analysis Process</a:t>
            </a:r>
          </a:p>
        </p:txBody>
      </p:sp>
      <p:sp>
        <p:nvSpPr>
          <p:cNvPr id="3" name="Content Placeholder 2"/>
          <p:cNvSpPr>
            <a:spLocks noGrp="1"/>
          </p:cNvSpPr>
          <p:nvPr>
            <p:ph sz="quarter" idx="1"/>
          </p:nvPr>
        </p:nvSpPr>
        <p:spPr>
          <a:xfrm>
            <a:off x="609600" y="1676400"/>
            <a:ext cx="8001000" cy="4876800"/>
          </a:xfrm>
        </p:spPr>
        <p:txBody>
          <a:bodyPr/>
          <a:lstStyle/>
          <a:p>
            <a:pPr eaLnBrk="1" hangingPunct="1">
              <a:defRPr/>
            </a:pPr>
            <a:r>
              <a:rPr lang="en-US" b="1" u="sng" dirty="0" smtClean="0">
                <a:solidFill>
                  <a:schemeClr val="accent2"/>
                </a:solidFill>
              </a:rPr>
              <a:t>Formulating entrepreneurial strategies</a:t>
            </a:r>
          </a:p>
          <a:p>
            <a:pPr lvl="1" eaLnBrk="1" hangingPunct="1">
              <a:defRPr/>
            </a:pPr>
            <a:r>
              <a:rPr lang="en-US" dirty="0" smtClean="0"/>
              <a:t>Is the company engaged in an ongoing process of opportunity recognition? </a:t>
            </a:r>
          </a:p>
          <a:p>
            <a:pPr lvl="1" eaLnBrk="1" hangingPunct="1">
              <a:defRPr/>
            </a:pPr>
            <a:r>
              <a:rPr lang="en-US" dirty="0" smtClean="0"/>
              <a:t>Do the entrepreneurs who are launching new ventures have vision, dedication &amp; drive, and a commitment to excellence?</a:t>
            </a:r>
          </a:p>
          <a:p>
            <a:pPr lvl="1" eaLnBrk="1" hangingPunct="1">
              <a:defRPr/>
            </a:pPr>
            <a:r>
              <a:rPr lang="en-US" dirty="0" smtClean="0"/>
              <a:t>Have strategic principles and tools such as five-forces analysis &amp; value-chain analysis been used in the process of developing strategies to pursue the entrepreneurial opportunity?</a:t>
            </a:r>
          </a:p>
        </p:txBody>
      </p:sp>
      <p:sp>
        <p:nvSpPr>
          <p:cNvPr id="4813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B5558130-C458-473F-B41A-764CE49C9CB8}"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21</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r>
              <a:rPr lang="en-US" altLang="en-US" smtClean="0"/>
              <a:t>Strategic Case Analysis Process</a:t>
            </a:r>
          </a:p>
        </p:txBody>
      </p:sp>
      <p:sp>
        <p:nvSpPr>
          <p:cNvPr id="3" name="Content Placeholder 2"/>
          <p:cNvSpPr>
            <a:spLocks noGrp="1"/>
          </p:cNvSpPr>
          <p:nvPr>
            <p:ph sz="quarter" idx="1"/>
          </p:nvPr>
        </p:nvSpPr>
        <p:spPr>
          <a:xfrm>
            <a:off x="685800" y="1981200"/>
            <a:ext cx="8001000" cy="4114800"/>
          </a:xfrm>
        </p:spPr>
        <p:txBody>
          <a:bodyPr/>
          <a:lstStyle/>
          <a:p>
            <a:pPr eaLnBrk="1" hangingPunct="1">
              <a:defRPr/>
            </a:pPr>
            <a:r>
              <a:rPr lang="en-US" b="1" u="sng" dirty="0" smtClean="0">
                <a:solidFill>
                  <a:schemeClr val="accent2"/>
                </a:solidFill>
              </a:rPr>
              <a:t>Achieving effective strategic control</a:t>
            </a:r>
          </a:p>
          <a:p>
            <a:pPr lvl="1" eaLnBrk="1" hangingPunct="1">
              <a:defRPr/>
            </a:pPr>
            <a:r>
              <a:rPr lang="en-US" dirty="0" smtClean="0"/>
              <a:t>Is the company employing the appropriate informational control systems?</a:t>
            </a:r>
          </a:p>
          <a:p>
            <a:pPr lvl="1" eaLnBrk="1" hangingPunct="1">
              <a:defRPr/>
            </a:pPr>
            <a:r>
              <a:rPr lang="en-US" dirty="0" smtClean="0"/>
              <a:t>Does the company have a strong and effective culture that aligns its values &amp; rewards system with its goals &amp; objectives?</a:t>
            </a:r>
          </a:p>
          <a:p>
            <a:pPr lvl="1" eaLnBrk="1" hangingPunct="1">
              <a:defRPr/>
            </a:pPr>
            <a:r>
              <a:rPr lang="en-US" dirty="0" smtClean="0"/>
              <a:t>Has the company implemented control systems that match its strategies?</a:t>
            </a:r>
          </a:p>
        </p:txBody>
      </p:sp>
      <p:sp>
        <p:nvSpPr>
          <p:cNvPr id="5018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B7F123A7-1AB1-45A3-BC06-00FEFA98403A}"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22</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r>
              <a:rPr lang="en-US" altLang="en-US" smtClean="0"/>
              <a:t>Strategic Case Analysis Process</a:t>
            </a:r>
          </a:p>
        </p:txBody>
      </p:sp>
      <p:sp>
        <p:nvSpPr>
          <p:cNvPr id="3" name="Content Placeholder 2"/>
          <p:cNvSpPr>
            <a:spLocks noGrp="1"/>
          </p:cNvSpPr>
          <p:nvPr>
            <p:ph sz="quarter" idx="1"/>
          </p:nvPr>
        </p:nvSpPr>
        <p:spPr>
          <a:xfrm>
            <a:off x="685800" y="1905000"/>
            <a:ext cx="8001000" cy="4343400"/>
          </a:xfrm>
        </p:spPr>
        <p:txBody>
          <a:bodyPr/>
          <a:lstStyle/>
          <a:p>
            <a:pPr eaLnBrk="1" hangingPunct="1">
              <a:defRPr/>
            </a:pPr>
            <a:r>
              <a:rPr lang="en-US" b="1" u="sng" dirty="0" smtClean="0">
                <a:solidFill>
                  <a:schemeClr val="accent2"/>
                </a:solidFill>
              </a:rPr>
              <a:t>Creating effective organizational designs</a:t>
            </a:r>
          </a:p>
          <a:p>
            <a:pPr lvl="1" eaLnBrk="1" hangingPunct="1">
              <a:defRPr/>
            </a:pPr>
            <a:r>
              <a:rPr lang="en-US" dirty="0" smtClean="0"/>
              <a:t>Has the company implemented organizational structures that are suited to the type of business it is in?</a:t>
            </a:r>
          </a:p>
          <a:p>
            <a:pPr lvl="1" eaLnBrk="1" hangingPunct="1">
              <a:defRPr/>
            </a:pPr>
            <a:r>
              <a:rPr lang="en-US" dirty="0" smtClean="0"/>
              <a:t>Has the company employed </a:t>
            </a:r>
            <a:r>
              <a:rPr lang="en-US" dirty="0" err="1" smtClean="0"/>
              <a:t>boundaryless</a:t>
            </a:r>
            <a:r>
              <a:rPr lang="en-US" dirty="0" smtClean="0"/>
              <a:t> organizational designs where appropriate, &amp; do senior managers maintain appropriate control of lower-level employees?</a:t>
            </a:r>
          </a:p>
          <a:p>
            <a:pPr lvl="1" eaLnBrk="1" hangingPunct="1">
              <a:defRPr/>
            </a:pPr>
            <a:r>
              <a:rPr lang="en-US" dirty="0" smtClean="0"/>
              <a:t>Does the company use outsourcing to achieve the best possible results?</a:t>
            </a:r>
          </a:p>
        </p:txBody>
      </p:sp>
      <p:sp>
        <p:nvSpPr>
          <p:cNvPr id="5222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ECEB8876-99AB-415C-A9F7-C7354DD35DBD}"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23</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r>
              <a:rPr lang="en-US" altLang="en-US" smtClean="0"/>
              <a:t>Strategic Case Analysis Process</a:t>
            </a:r>
          </a:p>
        </p:txBody>
      </p:sp>
      <p:sp>
        <p:nvSpPr>
          <p:cNvPr id="3" name="Content Placeholder 2"/>
          <p:cNvSpPr>
            <a:spLocks noGrp="1"/>
          </p:cNvSpPr>
          <p:nvPr>
            <p:ph sz="quarter" idx="1"/>
          </p:nvPr>
        </p:nvSpPr>
        <p:spPr>
          <a:xfrm>
            <a:off x="609600" y="1828800"/>
            <a:ext cx="7848600" cy="4724400"/>
          </a:xfrm>
        </p:spPr>
        <p:txBody>
          <a:bodyPr/>
          <a:lstStyle/>
          <a:p>
            <a:pPr eaLnBrk="1" hangingPunct="1">
              <a:defRPr/>
            </a:pPr>
            <a:r>
              <a:rPr lang="en-US" b="1" u="sng" dirty="0" smtClean="0">
                <a:solidFill>
                  <a:schemeClr val="accent2"/>
                </a:solidFill>
              </a:rPr>
              <a:t>Creating a learning organization and an ethical organization</a:t>
            </a:r>
          </a:p>
          <a:p>
            <a:pPr lvl="1" eaLnBrk="1" hangingPunct="1">
              <a:defRPr/>
            </a:pPr>
            <a:r>
              <a:rPr lang="en-US" dirty="0" smtClean="0"/>
              <a:t>Do company leaders promote excellence as part of the overall culture?</a:t>
            </a:r>
          </a:p>
          <a:p>
            <a:pPr lvl="1" eaLnBrk="1" hangingPunct="1">
              <a:defRPr/>
            </a:pPr>
            <a:r>
              <a:rPr lang="en-US" dirty="0" smtClean="0"/>
              <a:t>Is the company committed to being a learning organization and does it capitalize on the individual &amp; collective talents of organizational members?</a:t>
            </a:r>
          </a:p>
          <a:p>
            <a:pPr lvl="1" eaLnBrk="1" hangingPunct="1">
              <a:defRPr/>
            </a:pPr>
            <a:r>
              <a:rPr lang="en-US" dirty="0" smtClean="0"/>
              <a:t>Have company leaders exhibited an ethical attitude in their own behavior?</a:t>
            </a:r>
          </a:p>
        </p:txBody>
      </p:sp>
      <p:sp>
        <p:nvSpPr>
          <p:cNvPr id="5427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B95107D8-311B-49C4-9CA7-661F742828D8}"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24</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smtClean="0"/>
              <a:t>Strategic Case Analysis</a:t>
            </a:r>
          </a:p>
        </p:txBody>
      </p:sp>
      <p:sp>
        <p:nvSpPr>
          <p:cNvPr id="3" name="Content Placeholder 2"/>
          <p:cNvSpPr>
            <a:spLocks noGrp="1"/>
          </p:cNvSpPr>
          <p:nvPr>
            <p:ph sz="quarter" idx="1"/>
          </p:nvPr>
        </p:nvSpPr>
        <p:spPr>
          <a:xfrm>
            <a:off x="609600" y="1676400"/>
            <a:ext cx="8153400" cy="4876800"/>
          </a:xfrm>
        </p:spPr>
        <p:txBody>
          <a:bodyPr/>
          <a:lstStyle/>
          <a:p>
            <a:pPr eaLnBrk="1" hangingPunct="1">
              <a:defRPr/>
            </a:pPr>
            <a:r>
              <a:rPr lang="en-US" dirty="0" smtClean="0"/>
              <a:t>Strategic management cases include</a:t>
            </a:r>
          </a:p>
          <a:p>
            <a:pPr lvl="1" eaLnBrk="1" hangingPunct="1">
              <a:defRPr/>
            </a:pPr>
            <a:r>
              <a:rPr lang="en-US" dirty="0" smtClean="0"/>
              <a:t>A detailed description of the challenging situation faced by an organization</a:t>
            </a:r>
          </a:p>
          <a:p>
            <a:pPr lvl="1" eaLnBrk="1" hangingPunct="1">
              <a:defRPr/>
            </a:pPr>
            <a:r>
              <a:rPr lang="en-US" dirty="0" smtClean="0"/>
              <a:t>Usually includes a chronology of events</a:t>
            </a:r>
          </a:p>
          <a:p>
            <a:pPr lvl="1" eaLnBrk="1" hangingPunct="1">
              <a:defRPr/>
            </a:pPr>
            <a:r>
              <a:rPr lang="en-US" dirty="0" smtClean="0"/>
              <a:t>Can include financial statements, product lists, interviews with employees</a:t>
            </a:r>
          </a:p>
          <a:p>
            <a:pPr eaLnBrk="1" hangingPunct="1">
              <a:defRPr/>
            </a:pPr>
            <a:r>
              <a:rPr lang="en-US" dirty="0" smtClean="0"/>
              <a:t>Strategic case analysis requires</a:t>
            </a:r>
          </a:p>
          <a:p>
            <a:pPr lvl="1" eaLnBrk="1" hangingPunct="1">
              <a:defRPr/>
            </a:pPr>
            <a:r>
              <a:rPr lang="en-US" dirty="0" smtClean="0"/>
              <a:t>An ability to evaluate business situations </a:t>
            </a:r>
          </a:p>
          <a:p>
            <a:pPr lvl="1" eaLnBrk="1" hangingPunct="1">
              <a:defRPr/>
            </a:pPr>
            <a:r>
              <a:rPr lang="en-US" dirty="0" smtClean="0"/>
              <a:t>Go beyond the textbook &amp; root out essential issues and causes of a company’s problems</a:t>
            </a:r>
            <a:endParaRPr lang="en-US" dirty="0"/>
          </a:p>
        </p:txBody>
      </p:sp>
      <p:sp>
        <p:nvSpPr>
          <p:cNvPr id="1126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E83AD348-01FD-4441-8823-DF127C3951DB}"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3</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smtClean="0"/>
              <a:t>Strategic Case Analysis: Skills</a:t>
            </a:r>
          </a:p>
        </p:txBody>
      </p:sp>
      <p:sp>
        <p:nvSpPr>
          <p:cNvPr id="3" name="Content Placeholder 2"/>
          <p:cNvSpPr>
            <a:spLocks noGrp="1"/>
          </p:cNvSpPr>
          <p:nvPr>
            <p:ph sz="quarter" idx="1"/>
          </p:nvPr>
        </p:nvSpPr>
        <p:spPr>
          <a:xfrm>
            <a:off x="609600" y="1676400"/>
            <a:ext cx="8153400" cy="4876800"/>
          </a:xfrm>
        </p:spPr>
        <p:txBody>
          <a:bodyPr/>
          <a:lstStyle/>
          <a:p>
            <a:pPr eaLnBrk="1" hangingPunct="1">
              <a:defRPr/>
            </a:pPr>
            <a:r>
              <a:rPr lang="en-US" dirty="0" smtClean="0"/>
              <a:t>Strategic skills needed include the ability to </a:t>
            </a:r>
            <a:r>
              <a:rPr lang="en-US" b="1" dirty="0" smtClean="0">
                <a:solidFill>
                  <a:schemeClr val="accent5"/>
                </a:solidFill>
              </a:rPr>
              <a:t>differentiate</a:t>
            </a:r>
            <a:r>
              <a:rPr lang="en-US" dirty="0" smtClean="0"/>
              <a:t>:</a:t>
            </a:r>
          </a:p>
          <a:p>
            <a:pPr lvl="1" eaLnBrk="1" hangingPunct="1">
              <a:defRPr/>
            </a:pPr>
            <a:r>
              <a:rPr lang="en-US" dirty="0" smtClean="0"/>
              <a:t>Evaluate many different elements of the situation at once</a:t>
            </a:r>
          </a:p>
          <a:p>
            <a:pPr lvl="1" eaLnBrk="1" hangingPunct="1">
              <a:defRPr/>
            </a:pPr>
            <a:r>
              <a:rPr lang="en-US" dirty="0" smtClean="0"/>
              <a:t>Differentiate between the factors that are influencing the situation</a:t>
            </a:r>
          </a:p>
          <a:p>
            <a:pPr lvl="1" eaLnBrk="1" hangingPunct="1">
              <a:defRPr/>
            </a:pPr>
            <a:r>
              <a:rPr lang="en-US" dirty="0" smtClean="0"/>
              <a:t>Understand that problems are often complex &amp; multilayered</a:t>
            </a:r>
          </a:p>
          <a:p>
            <a:pPr lvl="2" eaLnBrk="1" hangingPunct="1">
              <a:defRPr/>
            </a:pPr>
            <a:r>
              <a:rPr lang="en-US" dirty="0" smtClean="0"/>
              <a:t>Need to dig deep</a:t>
            </a:r>
          </a:p>
          <a:p>
            <a:pPr lvl="2" eaLnBrk="1" hangingPunct="1">
              <a:defRPr/>
            </a:pPr>
            <a:r>
              <a:rPr lang="en-US" dirty="0" smtClean="0"/>
              <a:t>Don’t be too quick to accept an easy solution</a:t>
            </a:r>
            <a:endParaRPr lang="en-US" dirty="0"/>
          </a:p>
        </p:txBody>
      </p:sp>
      <p:sp>
        <p:nvSpPr>
          <p:cNvPr id="1331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2CB0BBDA-54F6-4DA4-9FAC-56738DA2EE8F}"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4</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smtClean="0"/>
              <a:t>Strategic Case Analysis: Skills</a:t>
            </a:r>
          </a:p>
        </p:txBody>
      </p:sp>
      <p:sp>
        <p:nvSpPr>
          <p:cNvPr id="3" name="Content Placeholder 2"/>
          <p:cNvSpPr>
            <a:spLocks noGrp="1"/>
          </p:cNvSpPr>
          <p:nvPr>
            <p:ph sz="quarter" idx="1"/>
          </p:nvPr>
        </p:nvSpPr>
        <p:spPr>
          <a:xfrm>
            <a:off x="609600" y="1676400"/>
            <a:ext cx="8153400" cy="4953000"/>
          </a:xfrm>
        </p:spPr>
        <p:txBody>
          <a:bodyPr/>
          <a:lstStyle/>
          <a:p>
            <a:pPr eaLnBrk="1" hangingPunct="1">
              <a:defRPr/>
            </a:pPr>
            <a:r>
              <a:rPr lang="en-US" dirty="0" smtClean="0"/>
              <a:t>Strategic skills also include the ability to </a:t>
            </a:r>
            <a:r>
              <a:rPr lang="en-US" b="1" dirty="0" smtClean="0">
                <a:solidFill>
                  <a:schemeClr val="accent5"/>
                </a:solidFill>
              </a:rPr>
              <a:t>speculate</a:t>
            </a:r>
            <a:r>
              <a:rPr lang="en-US" dirty="0" smtClean="0"/>
              <a:t>:</a:t>
            </a:r>
          </a:p>
          <a:p>
            <a:pPr lvl="1" eaLnBrk="1" hangingPunct="1">
              <a:defRPr/>
            </a:pPr>
            <a:r>
              <a:rPr lang="en-US" dirty="0" smtClean="0"/>
              <a:t>Envision an explanation that might not readily be apparent</a:t>
            </a:r>
          </a:p>
          <a:p>
            <a:pPr lvl="1" eaLnBrk="1" hangingPunct="1">
              <a:defRPr/>
            </a:pPr>
            <a:r>
              <a:rPr lang="en-US" dirty="0" smtClean="0"/>
              <a:t>Imagine different scenarios</a:t>
            </a:r>
          </a:p>
          <a:p>
            <a:pPr lvl="1" eaLnBrk="1" hangingPunct="1">
              <a:defRPr/>
            </a:pPr>
            <a:r>
              <a:rPr lang="en-US" dirty="0" smtClean="0"/>
              <a:t>Contemplate the outcome of the decision</a:t>
            </a:r>
          </a:p>
          <a:p>
            <a:pPr lvl="1" eaLnBrk="1" hangingPunct="1">
              <a:defRPr/>
            </a:pPr>
            <a:r>
              <a:rPr lang="en-US" dirty="0" smtClean="0"/>
              <a:t>Deal with uncertainty &amp; incomplete knowledge</a:t>
            </a:r>
          </a:p>
          <a:p>
            <a:pPr lvl="2" eaLnBrk="1" hangingPunct="1">
              <a:defRPr/>
            </a:pPr>
            <a:r>
              <a:rPr lang="en-US" dirty="0" smtClean="0"/>
              <a:t>Data may be missing</a:t>
            </a:r>
          </a:p>
          <a:p>
            <a:pPr lvl="2" eaLnBrk="1" hangingPunct="1">
              <a:defRPr/>
            </a:pPr>
            <a:r>
              <a:rPr lang="en-US" dirty="0" smtClean="0"/>
              <a:t>Information may be contradictory</a:t>
            </a:r>
          </a:p>
          <a:p>
            <a:pPr lvl="2" eaLnBrk="1" hangingPunct="1">
              <a:defRPr/>
            </a:pPr>
            <a:r>
              <a:rPr lang="en-US" dirty="0" smtClean="0"/>
              <a:t>Details &amp; consequences may be unknown</a:t>
            </a:r>
            <a:endParaRPr lang="en-US" dirty="0"/>
          </a:p>
        </p:txBody>
      </p:sp>
      <p:sp>
        <p:nvSpPr>
          <p:cNvPr id="1536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A2953654-FE5D-4ED0-B008-9040C77C5980}"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5</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altLang="en-US" smtClean="0"/>
              <a:t>Strategic Case Analysis: Skills</a:t>
            </a:r>
          </a:p>
        </p:txBody>
      </p:sp>
      <p:sp>
        <p:nvSpPr>
          <p:cNvPr id="3" name="Content Placeholder 2"/>
          <p:cNvSpPr>
            <a:spLocks noGrp="1"/>
          </p:cNvSpPr>
          <p:nvPr>
            <p:ph sz="quarter" idx="1"/>
          </p:nvPr>
        </p:nvSpPr>
        <p:spPr>
          <a:xfrm>
            <a:off x="609600" y="1676400"/>
            <a:ext cx="8153400" cy="4953000"/>
          </a:xfrm>
        </p:spPr>
        <p:txBody>
          <a:bodyPr/>
          <a:lstStyle/>
          <a:p>
            <a:pPr eaLnBrk="1" hangingPunct="1">
              <a:defRPr/>
            </a:pPr>
            <a:r>
              <a:rPr lang="en-US" dirty="0" smtClean="0"/>
              <a:t>Strategic skills also include the ability to </a:t>
            </a:r>
            <a:r>
              <a:rPr lang="en-US" b="1" dirty="0" smtClean="0">
                <a:solidFill>
                  <a:schemeClr val="accent5"/>
                </a:solidFill>
              </a:rPr>
              <a:t>integrate</a:t>
            </a:r>
            <a:r>
              <a:rPr lang="en-US" dirty="0" smtClean="0"/>
              <a:t>:</a:t>
            </a:r>
          </a:p>
          <a:p>
            <a:pPr lvl="1" eaLnBrk="1" hangingPunct="1">
              <a:defRPr/>
            </a:pPr>
            <a:r>
              <a:rPr lang="en-US" dirty="0" smtClean="0"/>
              <a:t>Consider the impact of various decisions &amp; environmental influences on all parts of the organization</a:t>
            </a:r>
          </a:p>
          <a:p>
            <a:pPr lvl="1" eaLnBrk="1" hangingPunct="1">
              <a:defRPr/>
            </a:pPr>
            <a:r>
              <a:rPr lang="en-US" dirty="0" smtClean="0"/>
              <a:t>Create one set of recommendations that affect the whole company</a:t>
            </a:r>
          </a:p>
          <a:p>
            <a:pPr lvl="2" eaLnBrk="1" hangingPunct="1">
              <a:defRPr/>
            </a:pPr>
            <a:r>
              <a:rPr lang="en-US" dirty="0" smtClean="0"/>
              <a:t>Realize that changes made in one part of the company will affect other parts</a:t>
            </a:r>
          </a:p>
          <a:p>
            <a:pPr lvl="2" eaLnBrk="1" hangingPunct="1">
              <a:defRPr/>
            </a:pPr>
            <a:r>
              <a:rPr lang="en-US" dirty="0" smtClean="0"/>
              <a:t>Need to adopt a holistic perspective</a:t>
            </a:r>
            <a:endParaRPr lang="en-US" dirty="0"/>
          </a:p>
        </p:txBody>
      </p:sp>
      <p:sp>
        <p:nvSpPr>
          <p:cNvPr id="1741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06079B64-4237-4D19-813B-42E9B8792596}"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6</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hark-Tank-logo.jpg"/>
          <p:cNvPicPr>
            <a:picLocks noChangeAspect="1"/>
          </p:cNvPicPr>
          <p:nvPr/>
        </p:nvPicPr>
        <p:blipFill>
          <a:blip r:embed="rId3">
            <a:lum bright="16000"/>
          </a:blip>
          <a:srcRect/>
          <a:stretch>
            <a:fillRect/>
          </a:stretch>
        </p:blipFill>
        <p:spPr bwMode="auto">
          <a:xfrm>
            <a:off x="6826250" y="2743200"/>
            <a:ext cx="2152650" cy="1981200"/>
          </a:xfrm>
          <a:prstGeom prst="rect">
            <a:avLst/>
          </a:prstGeom>
          <a:noFill/>
          <a:ln>
            <a:noFill/>
          </a:ln>
          <a:effectLst>
            <a:outerShdw blurRad="50800" dist="50800" dir="5400000" algn="ctr" rotWithShape="0">
              <a:srgbClr val="808080">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2" name="Title 1"/>
          <p:cNvSpPr>
            <a:spLocks noGrp="1"/>
          </p:cNvSpPr>
          <p:nvPr>
            <p:ph type="title"/>
          </p:nvPr>
        </p:nvSpPr>
        <p:spPr/>
        <p:txBody>
          <a:bodyPr>
            <a:normAutofit fontScale="90000"/>
          </a:bodyPr>
          <a:lstStyle/>
          <a:p>
            <a:pPr eaLnBrk="1" hangingPunct="1">
              <a:defRPr/>
            </a:pPr>
            <a:r>
              <a:rPr lang="en-US" dirty="0" smtClean="0"/>
              <a:t>Example: </a:t>
            </a:r>
            <a:br>
              <a:rPr lang="en-US" dirty="0" smtClean="0"/>
            </a:br>
            <a:r>
              <a:rPr lang="en-US" sz="4100" dirty="0" smtClean="0"/>
              <a:t>Preparing a Business Plan</a:t>
            </a:r>
          </a:p>
        </p:txBody>
      </p:sp>
      <p:sp>
        <p:nvSpPr>
          <p:cNvPr id="3" name="Content Placeholder 2"/>
          <p:cNvSpPr>
            <a:spLocks noGrp="1"/>
          </p:cNvSpPr>
          <p:nvPr>
            <p:ph sz="quarter" idx="1"/>
          </p:nvPr>
        </p:nvSpPr>
        <p:spPr>
          <a:xfrm>
            <a:off x="0" y="1676400"/>
            <a:ext cx="8153400" cy="4800600"/>
          </a:xfrm>
        </p:spPr>
        <p:txBody>
          <a:bodyPr/>
          <a:lstStyle/>
          <a:p>
            <a:pPr eaLnBrk="1" hangingPunct="1">
              <a:defRPr/>
            </a:pPr>
            <a:r>
              <a:rPr lang="en-US" dirty="0" smtClean="0"/>
              <a:t>Preparing a case analysis is like crafting a </a:t>
            </a:r>
            <a:r>
              <a:rPr lang="en-US" b="1" dirty="0" smtClean="0">
                <a:solidFill>
                  <a:schemeClr val="accent5"/>
                </a:solidFill>
              </a:rPr>
              <a:t>business plan. </a:t>
            </a:r>
            <a:r>
              <a:rPr lang="en-US" dirty="0" smtClean="0"/>
              <a:t>Here are some questions you should be able to answer:</a:t>
            </a:r>
          </a:p>
          <a:p>
            <a:pPr lvl="1" eaLnBrk="1" hangingPunct="1">
              <a:defRPr/>
            </a:pPr>
            <a:r>
              <a:rPr lang="en-US" dirty="0" smtClean="0"/>
              <a:t>What is the competitive advantage?</a:t>
            </a:r>
          </a:p>
          <a:p>
            <a:pPr lvl="1" eaLnBrk="1" hangingPunct="1">
              <a:defRPr/>
            </a:pPr>
            <a:r>
              <a:rPr lang="en-US" dirty="0" smtClean="0"/>
              <a:t>Is it in a growth market?</a:t>
            </a:r>
          </a:p>
          <a:p>
            <a:pPr lvl="1" eaLnBrk="1" hangingPunct="1">
              <a:defRPr/>
            </a:pPr>
            <a:r>
              <a:rPr lang="en-US" dirty="0" smtClean="0"/>
              <a:t>What will customers pay for it?                (How will the business make money?)</a:t>
            </a:r>
          </a:p>
          <a:p>
            <a:pPr lvl="1" eaLnBrk="1" hangingPunct="1">
              <a:defRPr/>
            </a:pPr>
            <a:r>
              <a:rPr lang="en-US" dirty="0" smtClean="0"/>
              <a:t>How will the business be staffed?</a:t>
            </a:r>
          </a:p>
          <a:p>
            <a:pPr lvl="1" eaLnBrk="1" hangingPunct="1">
              <a:defRPr/>
            </a:pPr>
            <a:r>
              <a:rPr lang="en-US" dirty="0" smtClean="0"/>
              <a:t>Is the product innovative?</a:t>
            </a:r>
          </a:p>
          <a:p>
            <a:pPr lvl="1" eaLnBrk="1" hangingPunct="1">
              <a:defRPr/>
            </a:pPr>
            <a:r>
              <a:rPr lang="en-US" dirty="0" smtClean="0"/>
              <a:t>Are the plans and goals realistic?</a:t>
            </a:r>
            <a:endParaRPr lang="en-US" dirty="0"/>
          </a:p>
        </p:txBody>
      </p:sp>
      <p:sp>
        <p:nvSpPr>
          <p:cNvPr id="19461"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11FD5A20-BE2E-4183-8296-6587A99673BC}"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7</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smtClean="0"/>
              <a:t>Conducting a Case Analysis</a:t>
            </a:r>
          </a:p>
        </p:txBody>
      </p:sp>
      <p:sp>
        <p:nvSpPr>
          <p:cNvPr id="3" name="Content Placeholder 2"/>
          <p:cNvSpPr>
            <a:spLocks noGrp="1"/>
          </p:cNvSpPr>
          <p:nvPr>
            <p:ph sz="quarter" idx="1"/>
          </p:nvPr>
        </p:nvSpPr>
        <p:spPr>
          <a:xfrm>
            <a:off x="609600" y="1981200"/>
            <a:ext cx="8153400" cy="4191000"/>
          </a:xfrm>
        </p:spPr>
        <p:txBody>
          <a:bodyPr/>
          <a:lstStyle/>
          <a:p>
            <a:pPr eaLnBrk="1" hangingPunct="1">
              <a:defRPr/>
            </a:pPr>
            <a:r>
              <a:rPr lang="en-US" b="1" dirty="0" smtClean="0">
                <a:solidFill>
                  <a:schemeClr val="accent2">
                    <a:lumMod val="75000"/>
                  </a:schemeClr>
                </a:solidFill>
              </a:rPr>
              <a:t>Identify problems</a:t>
            </a:r>
          </a:p>
          <a:p>
            <a:pPr lvl="1" eaLnBrk="1" hangingPunct="1">
              <a:defRPr/>
            </a:pPr>
            <a:r>
              <a:rPr lang="en-US" dirty="0" smtClean="0"/>
              <a:t>Some cases have more than one problem to solve</a:t>
            </a:r>
          </a:p>
          <a:p>
            <a:pPr lvl="1" eaLnBrk="1" hangingPunct="1">
              <a:defRPr/>
            </a:pPr>
            <a:r>
              <a:rPr lang="en-US" dirty="0" smtClean="0"/>
              <a:t>Avoid getting hung up on the </a:t>
            </a:r>
            <a:r>
              <a:rPr lang="en-US" b="1" dirty="0" smtClean="0">
                <a:solidFill>
                  <a:schemeClr val="accent3"/>
                </a:solidFill>
              </a:rPr>
              <a:t>case symptoms</a:t>
            </a:r>
          </a:p>
          <a:p>
            <a:pPr lvl="1" eaLnBrk="1" hangingPunct="1">
              <a:defRPr/>
            </a:pPr>
            <a:r>
              <a:rPr lang="en-US" dirty="0" smtClean="0"/>
              <a:t>Try to articulate the </a:t>
            </a:r>
            <a:r>
              <a:rPr lang="en-US" b="1" dirty="0" smtClean="0">
                <a:solidFill>
                  <a:schemeClr val="accent3"/>
                </a:solidFill>
              </a:rPr>
              <a:t>case problems</a:t>
            </a:r>
          </a:p>
          <a:p>
            <a:pPr lvl="2" eaLnBrk="1" hangingPunct="1">
              <a:defRPr/>
            </a:pPr>
            <a:r>
              <a:rPr lang="en-US" dirty="0" smtClean="0"/>
              <a:t>Sometimes writing down a problem statement gives you a reference point</a:t>
            </a:r>
          </a:p>
          <a:p>
            <a:pPr lvl="1" eaLnBrk="1" hangingPunct="1">
              <a:defRPr/>
            </a:pPr>
            <a:r>
              <a:rPr lang="en-US" dirty="0" smtClean="0"/>
              <a:t>Some problems will not be apparent until after you do the case analysis</a:t>
            </a:r>
            <a:endParaRPr lang="en-US" dirty="0"/>
          </a:p>
        </p:txBody>
      </p:sp>
      <p:sp>
        <p:nvSpPr>
          <p:cNvPr id="2150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D5D8C083-4686-4FDF-B22B-897405C42250}"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8</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smtClean="0"/>
              <a:t>Conducting a Case Analysis</a:t>
            </a:r>
          </a:p>
        </p:txBody>
      </p:sp>
      <p:sp>
        <p:nvSpPr>
          <p:cNvPr id="3" name="Content Placeholder 2"/>
          <p:cNvSpPr>
            <a:spLocks noGrp="1"/>
          </p:cNvSpPr>
          <p:nvPr>
            <p:ph sz="quarter" idx="1"/>
          </p:nvPr>
        </p:nvSpPr>
        <p:spPr>
          <a:xfrm>
            <a:off x="609600" y="1981200"/>
            <a:ext cx="8153400" cy="4191000"/>
          </a:xfrm>
        </p:spPr>
        <p:txBody>
          <a:bodyPr/>
          <a:lstStyle/>
          <a:p>
            <a:pPr eaLnBrk="1" hangingPunct="1">
              <a:defRPr/>
            </a:pPr>
            <a:r>
              <a:rPr lang="en-US" b="1" dirty="0" smtClean="0">
                <a:solidFill>
                  <a:schemeClr val="accent2">
                    <a:lumMod val="75000"/>
                  </a:schemeClr>
                </a:solidFill>
              </a:rPr>
              <a:t>Conduct strategic analyses</a:t>
            </a:r>
          </a:p>
          <a:p>
            <a:pPr lvl="1" eaLnBrk="1" hangingPunct="1">
              <a:defRPr/>
            </a:pPr>
            <a:r>
              <a:rPr lang="en-US" dirty="0" smtClean="0"/>
              <a:t>Determine which strategic issues are involved</a:t>
            </a:r>
          </a:p>
          <a:p>
            <a:pPr lvl="1" eaLnBrk="1" hangingPunct="1">
              <a:defRPr/>
            </a:pPr>
            <a:r>
              <a:rPr lang="en-US" dirty="0" smtClean="0"/>
              <a:t>Use strategic tools to conduct the analysis</a:t>
            </a:r>
          </a:p>
          <a:p>
            <a:pPr lvl="2" eaLnBrk="1" hangingPunct="1">
              <a:defRPr/>
            </a:pPr>
            <a:r>
              <a:rPr lang="en-US" dirty="0" smtClean="0"/>
              <a:t>Five Forces analysis</a:t>
            </a:r>
          </a:p>
          <a:p>
            <a:pPr lvl="2" eaLnBrk="1" hangingPunct="1">
              <a:defRPr/>
            </a:pPr>
            <a:r>
              <a:rPr lang="en-US" dirty="0" smtClean="0"/>
              <a:t>Value chain analysis</a:t>
            </a:r>
          </a:p>
          <a:p>
            <a:pPr lvl="2" eaLnBrk="1" hangingPunct="1">
              <a:defRPr/>
            </a:pPr>
            <a:r>
              <a:rPr lang="en-US" dirty="0" smtClean="0"/>
              <a:t>Contingency frameworks</a:t>
            </a:r>
          </a:p>
          <a:p>
            <a:pPr lvl="2" eaLnBrk="1" hangingPunct="1">
              <a:defRPr/>
            </a:pPr>
            <a:r>
              <a:rPr lang="en-US" dirty="0" smtClean="0"/>
              <a:t>Financial analysis – </a:t>
            </a:r>
            <a:r>
              <a:rPr lang="en-US" b="1" dirty="0" smtClean="0">
                <a:solidFill>
                  <a:schemeClr val="accent3"/>
                </a:solidFill>
              </a:rPr>
              <a:t>Financial Ratio Analysis</a:t>
            </a:r>
          </a:p>
          <a:p>
            <a:pPr lvl="1" eaLnBrk="1" hangingPunct="1">
              <a:defRPr/>
            </a:pPr>
            <a:r>
              <a:rPr lang="en-US" dirty="0" smtClean="0"/>
              <a:t>Test your own assumptions about the case</a:t>
            </a:r>
            <a:endParaRPr lang="en-US" dirty="0"/>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00"/>
              </a:spcBef>
              <a:buClr>
                <a:srgbClr val="167B3A"/>
              </a:buClr>
              <a:buSzPct val="75000"/>
              <a:buFont typeface="Wingdings 2" panose="05020102010507070707" pitchFamily="18" charset="2"/>
              <a:buChar char="¥"/>
              <a:defRPr sz="2900">
                <a:solidFill>
                  <a:schemeClr val="tx1"/>
                </a:solidFill>
                <a:latin typeface="Lucida Sans Unicode" panose="020B0602030504020204" pitchFamily="34" charset="0"/>
              </a:defRPr>
            </a:lvl1pPr>
            <a:lvl2pPr marL="742950" indent="-285750">
              <a:spcBef>
                <a:spcPts val="550"/>
              </a:spcBef>
              <a:buClr>
                <a:srgbClr val="680025"/>
              </a:buClr>
              <a:buSzPct val="75000"/>
              <a:buFont typeface="Wingdings 2" panose="05020102010507070707" pitchFamily="18" charset="2"/>
              <a:buChar char="©"/>
              <a:defRPr sz="2600">
                <a:solidFill>
                  <a:schemeClr val="tx1"/>
                </a:solidFill>
                <a:latin typeface="Lucida Sans Unicode" panose="020B0602030504020204" pitchFamily="34" charset="0"/>
              </a:defRPr>
            </a:lvl2pPr>
            <a:lvl3pPr marL="1143000" indent="-228600">
              <a:spcBef>
                <a:spcPts val="500"/>
              </a:spcBef>
              <a:buClr>
                <a:srgbClr val="D75B53"/>
              </a:buClr>
              <a:buSzPct val="75000"/>
              <a:buFont typeface="Wingdings" panose="05000000000000000000" pitchFamily="2" charset="2"/>
              <a:buChar char=""/>
              <a:defRPr sz="2300">
                <a:solidFill>
                  <a:schemeClr val="tx1"/>
                </a:solidFill>
                <a:latin typeface="Lucida Sans Unicode" panose="020B0602030504020204" pitchFamily="34" charset="0"/>
              </a:defRPr>
            </a:lvl3pPr>
            <a:lvl4pPr marL="1600200" indent="-228600">
              <a:spcBef>
                <a:spcPts val="400"/>
              </a:spcBef>
              <a:buClr>
                <a:srgbClr val="1286AA"/>
              </a:buClr>
              <a:buSzPct val="75000"/>
              <a:buFont typeface="Wingdings" panose="05000000000000000000" pitchFamily="2" charset="2"/>
              <a:buChar char="q"/>
              <a:defRPr sz="2000">
                <a:solidFill>
                  <a:schemeClr val="tx1"/>
                </a:solidFill>
                <a:latin typeface="Lucida Sans Unicode" panose="020B0602030504020204" pitchFamily="34" charset="0"/>
              </a:defRPr>
            </a:lvl4pPr>
            <a:lvl5pPr marL="2057400" indent="-228600">
              <a:spcBef>
                <a:spcPts val="400"/>
              </a:spcBef>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5pPr>
            <a:lvl6pPr marL="25146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6pPr>
            <a:lvl7pPr marL="29718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7pPr>
            <a:lvl8pPr marL="34290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8pPr>
            <a:lvl9pPr marL="3886200" indent="-228600" eaLnBrk="0" fontAlgn="base" hangingPunct="0">
              <a:spcBef>
                <a:spcPts val="400"/>
              </a:spcBef>
              <a:spcAft>
                <a:spcPct val="0"/>
              </a:spcAft>
              <a:buClr>
                <a:srgbClr val="E5AA80"/>
              </a:buClr>
              <a:buSzPct val="75000"/>
              <a:buFont typeface="Wingdings" panose="05000000000000000000" pitchFamily="2" charset="2"/>
              <a:buChar char=""/>
              <a:defRPr sz="2000">
                <a:solidFill>
                  <a:schemeClr val="tx1"/>
                </a:solidFill>
                <a:latin typeface="Lucida Sans Unicode" panose="020B0602030504020204" pitchFamily="34" charset="0"/>
              </a:defRPr>
            </a:lvl9pPr>
          </a:lstStyle>
          <a:p>
            <a:pPr>
              <a:spcBef>
                <a:spcPct val="0"/>
              </a:spcBef>
              <a:buClrTx/>
              <a:buSzTx/>
              <a:buFontTx/>
              <a:buNone/>
            </a:pPr>
            <a:r>
              <a:rPr lang="en-US" altLang="en-US" sz="1000">
                <a:solidFill>
                  <a:srgbClr val="FFFFFF"/>
                </a:solidFill>
                <a:latin typeface="Times New Roman" panose="02020603050405020304" pitchFamily="18" charset="0"/>
                <a:cs typeface="Times New Roman" panose="02020603050405020304" pitchFamily="18" charset="0"/>
              </a:rPr>
              <a:t>13-</a:t>
            </a:r>
            <a:fld id="{831B5132-A822-4836-821D-0BFF18B08B28}" type="slidenum">
              <a:rPr lang="en-US" altLang="en-US" sz="1000">
                <a:solidFill>
                  <a:srgbClr val="FFFFFF"/>
                </a:solidFill>
                <a:latin typeface="Times New Roman" panose="02020603050405020304" pitchFamily="18" charset="0"/>
                <a:cs typeface="Times New Roman" panose="02020603050405020304" pitchFamily="18" charset="0"/>
              </a:rPr>
              <a:pPr>
                <a:spcBef>
                  <a:spcPct val="0"/>
                </a:spcBef>
                <a:buClrTx/>
                <a:buSzTx/>
                <a:buFontTx/>
                <a:buNone/>
              </a:pPr>
              <a:t>9</a:t>
            </a:fld>
            <a:endParaRPr lang="en-US" altLang="en-US" sz="100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DLEM7 Chapter Master">
  <a:themeElements>
    <a:clrScheme name="Custom 1">
      <a:dk1>
        <a:srgbClr val="000000"/>
      </a:dk1>
      <a:lt1>
        <a:sysClr val="window" lastClr="FFFFFF"/>
      </a:lt1>
      <a:dk2>
        <a:srgbClr val="0092B8"/>
      </a:dk2>
      <a:lt2>
        <a:srgbClr val="4F5661"/>
      </a:lt2>
      <a:accent1>
        <a:srgbClr val="D4712B"/>
      </a:accent1>
      <a:accent2>
        <a:srgbClr val="8CB38A"/>
      </a:accent2>
      <a:accent3>
        <a:srgbClr val="D75B53"/>
      </a:accent3>
      <a:accent4>
        <a:srgbClr val="167B3A"/>
      </a:accent4>
      <a:accent5>
        <a:srgbClr val="680025"/>
      </a:accent5>
      <a:accent6>
        <a:srgbClr val="3F6C9F"/>
      </a:accent6>
      <a:hlink>
        <a:srgbClr val="577FA3"/>
      </a:hlink>
      <a:folHlink>
        <a:srgbClr val="315471"/>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1">
    <a:dk1>
      <a:srgbClr val="000000"/>
    </a:dk1>
    <a:lt1>
      <a:sysClr val="window" lastClr="FFFFFF"/>
    </a:lt1>
    <a:dk2>
      <a:srgbClr val="0092B8"/>
    </a:dk2>
    <a:lt2>
      <a:srgbClr val="4F5661"/>
    </a:lt2>
    <a:accent1>
      <a:srgbClr val="D4712B"/>
    </a:accent1>
    <a:accent2>
      <a:srgbClr val="8CB38A"/>
    </a:accent2>
    <a:accent3>
      <a:srgbClr val="D75B53"/>
    </a:accent3>
    <a:accent4>
      <a:srgbClr val="167B3A"/>
    </a:accent4>
    <a:accent5>
      <a:srgbClr val="680025"/>
    </a:accent5>
    <a:accent6>
      <a:srgbClr val="3F6C9F"/>
    </a:accent6>
    <a:hlink>
      <a:srgbClr val="577FA3"/>
    </a:hlink>
    <a:folHlink>
      <a:srgbClr val="315471"/>
    </a:folHlink>
  </a:clrScheme>
</a:themeOverride>
</file>

<file path=docProps/app.xml><?xml version="1.0" encoding="utf-8"?>
<Properties xmlns="http://schemas.openxmlformats.org/officeDocument/2006/extended-properties" xmlns:vt="http://schemas.openxmlformats.org/officeDocument/2006/docPropsVTypes">
  <Template>DLEM7 Chapter Master</Template>
  <TotalTime>4994</TotalTime>
  <Words>3811</Words>
  <Application>Microsoft Office PowerPoint</Application>
  <PresentationFormat>On-screen Show (4:3)</PresentationFormat>
  <Paragraphs>214</Paragraphs>
  <Slides>24</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Lucida Sans Unicode</vt:lpstr>
      <vt:lpstr>Wingdings 2</vt:lpstr>
      <vt:lpstr>Wingdings</vt:lpstr>
      <vt:lpstr>Calibri</vt:lpstr>
      <vt:lpstr>Times New Roman</vt:lpstr>
      <vt:lpstr>DLEM7 Chapter Master</vt:lpstr>
      <vt:lpstr>Analyzing Strategic Management Cases </vt:lpstr>
      <vt:lpstr>Strategic Case Analysis</vt:lpstr>
      <vt:lpstr>Strategic Case Analysis</vt:lpstr>
      <vt:lpstr>Strategic Case Analysis: Skills</vt:lpstr>
      <vt:lpstr>Strategic Case Analysis: Skills</vt:lpstr>
      <vt:lpstr>Strategic Case Analysis: Skills</vt:lpstr>
      <vt:lpstr>Example:  Preparing a Business Plan</vt:lpstr>
      <vt:lpstr>Conducting a Case Analysis</vt:lpstr>
      <vt:lpstr>Conducting a Case Analysis</vt:lpstr>
      <vt:lpstr>Conducting a Case Analysis</vt:lpstr>
      <vt:lpstr>Conducting a Case Analysis</vt:lpstr>
      <vt:lpstr>Conducting a Case Analysis</vt:lpstr>
      <vt:lpstr>Case Analysis  Decision-Making Techniques</vt:lpstr>
      <vt:lpstr>Strategic Case Analysis Process</vt:lpstr>
      <vt:lpstr>Strategic Case Analysis Process</vt:lpstr>
      <vt:lpstr>Strategic Case Analysis Process</vt:lpstr>
      <vt:lpstr>Strategic Case Analysis Process</vt:lpstr>
      <vt:lpstr>Strategic Case Analysis Process</vt:lpstr>
      <vt:lpstr>Strategic Case Analysis Process</vt:lpstr>
      <vt:lpstr>Strategic Case Analysis Process</vt:lpstr>
      <vt:lpstr>Strategic Case Analysis Process</vt:lpstr>
      <vt:lpstr>Strategic Case Analysis Process</vt:lpstr>
      <vt:lpstr>Strategic Case Analysis Process</vt:lpstr>
      <vt:lpstr>Strategic Case Analysis Process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Corporate-Level Strategy: Creating Value through Diversification</dc:title>
  <dc:creator>PA</dc:creator>
  <cp:lastModifiedBy>bruce davis</cp:lastModifiedBy>
  <cp:revision>443</cp:revision>
  <dcterms:created xsi:type="dcterms:W3CDTF">2013-05-13T22:36:21Z</dcterms:created>
  <dcterms:modified xsi:type="dcterms:W3CDTF">2017-02-26T01:21:34Z</dcterms:modified>
</cp:coreProperties>
</file>